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38.jpg" ContentType="image/jpe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8" r:id="rId3"/>
    <p:sldId id="265" r:id="rId4"/>
    <p:sldId id="271" r:id="rId5"/>
    <p:sldId id="270" r:id="rId6"/>
    <p:sldId id="273" r:id="rId7"/>
    <p:sldId id="274" r:id="rId8"/>
    <p:sldId id="275" r:id="rId9"/>
    <p:sldId id="278" r:id="rId10"/>
    <p:sldId id="272" r:id="rId11"/>
    <p:sldId id="279" r:id="rId12"/>
    <p:sldId id="266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04F"/>
    <a:srgbClr val="FF66CC"/>
    <a:srgbClr val="FFCC99"/>
    <a:srgbClr val="00FFCC"/>
    <a:srgbClr val="66FFFF"/>
    <a:srgbClr val="CCECFF"/>
    <a:srgbClr val="FFCCFF"/>
    <a:srgbClr val="66FFCC"/>
    <a:srgbClr val="99FF33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9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358233418209379"/>
          <c:y val="4.4240403046855878E-2"/>
          <c:w val="0.73355581088487054"/>
          <c:h val="0.8403051289416156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JQUERY</c:v>
                </c:pt>
                <c:pt idx="1">
                  <c:v>HTML</c:v>
                </c:pt>
                <c:pt idx="2">
                  <c:v>MYSQL</c:v>
                </c:pt>
                <c:pt idx="3">
                  <c:v>CSS</c:v>
                </c:pt>
                <c:pt idx="4">
                  <c:v>PYTHON</c:v>
                </c:pt>
                <c:pt idx="5">
                  <c:v>JAVA</c:v>
                </c:pt>
                <c:pt idx="6">
                  <c:v>JAVA SCRIPT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70</c:v>
                </c:pt>
                <c:pt idx="1">
                  <c:v>75</c:v>
                </c:pt>
                <c:pt idx="2">
                  <c:v>80</c:v>
                </c:pt>
                <c:pt idx="3">
                  <c:v>70</c:v>
                </c:pt>
                <c:pt idx="4">
                  <c:v>80</c:v>
                </c:pt>
                <c:pt idx="5">
                  <c:v>80</c:v>
                </c:pt>
                <c:pt idx="6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56-413B-B527-B910DB1C8D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JQUERY</c:v>
                </c:pt>
                <c:pt idx="1">
                  <c:v>HTML</c:v>
                </c:pt>
                <c:pt idx="2">
                  <c:v>MYSQL</c:v>
                </c:pt>
                <c:pt idx="3">
                  <c:v>CSS</c:v>
                </c:pt>
                <c:pt idx="4">
                  <c:v>PYTHON</c:v>
                </c:pt>
                <c:pt idx="5">
                  <c:v>JAVA</c:v>
                </c:pt>
                <c:pt idx="6">
                  <c:v>JAVA SCRIPT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30</c:v>
                </c:pt>
                <c:pt idx="4">
                  <c:v>20</c:v>
                </c:pt>
                <c:pt idx="5">
                  <c:v>20</c:v>
                </c:pt>
                <c:pt idx="6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56-413B-B527-B910DB1C8D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JQUERY</c:v>
                </c:pt>
                <c:pt idx="1">
                  <c:v>HTML</c:v>
                </c:pt>
                <c:pt idx="2">
                  <c:v>MYSQL</c:v>
                </c:pt>
                <c:pt idx="3">
                  <c:v>CSS</c:v>
                </c:pt>
                <c:pt idx="4">
                  <c:v>PYTHON</c:v>
                </c:pt>
                <c:pt idx="5">
                  <c:v>JAVA</c:v>
                </c:pt>
                <c:pt idx="6">
                  <c:v>JAVA SCRIPT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2-A656-413B-B527-B910DB1C8D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90048927"/>
        <c:axId val="1827463103"/>
      </c:barChart>
      <c:catAx>
        <c:axId val="17900489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7463103"/>
        <c:crosses val="autoZero"/>
        <c:auto val="1"/>
        <c:lblAlgn val="ctr"/>
        <c:lblOffset val="100"/>
        <c:noMultiLvlLbl val="0"/>
      </c:catAx>
      <c:valAx>
        <c:axId val="1827463103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7900489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rgbClr val="273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cme" panose="02000706050000020004" pitchFamily="2" charset="0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1389183"/>
            <a:ext cx="9144000" cy="5468817"/>
            <a:chOff x="0" y="1389183"/>
            <a:chExt cx="9144000" cy="5468817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2057400"/>
              <a:ext cx="9144000" cy="4800600"/>
              <a:chOff x="0" y="2057400"/>
              <a:chExt cx="9144000" cy="4800600"/>
            </a:xfrm>
          </p:grpSpPr>
          <p:sp>
            <p:nvSpPr>
              <p:cNvPr id="9" name="직각 삼각형 27"/>
              <p:cNvSpPr/>
              <p:nvPr/>
            </p:nvSpPr>
            <p:spPr>
              <a:xfrm>
                <a:off x="1" y="2057400"/>
                <a:ext cx="1447800" cy="4800600"/>
              </a:xfrm>
              <a:prstGeom prst="rtTriangle">
                <a:avLst/>
              </a:prstGeom>
              <a:solidFill>
                <a:srgbClr val="5D647B">
                  <a:alpha val="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cme" panose="02000706050000020004" pitchFamily="2" charset="0"/>
                </a:endParaRPr>
              </a:p>
            </p:txBody>
          </p:sp>
          <p:sp>
            <p:nvSpPr>
              <p:cNvPr id="10" name="직각 삼각형 325"/>
              <p:cNvSpPr/>
              <p:nvPr/>
            </p:nvSpPr>
            <p:spPr>
              <a:xfrm>
                <a:off x="0" y="4495801"/>
                <a:ext cx="4533900" cy="2362199"/>
              </a:xfrm>
              <a:prstGeom prst="rtTriangle">
                <a:avLst/>
              </a:prstGeom>
              <a:solidFill>
                <a:srgbClr val="5D647B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cme" panose="02000706050000020004" pitchFamily="2" charset="0"/>
                </a:endParaRPr>
              </a:p>
            </p:txBody>
          </p:sp>
          <p:sp>
            <p:nvSpPr>
              <p:cNvPr id="11" name="직각 삼각형 326"/>
              <p:cNvSpPr/>
              <p:nvPr/>
            </p:nvSpPr>
            <p:spPr>
              <a:xfrm flipH="1">
                <a:off x="7696200" y="2057400"/>
                <a:ext cx="1447800" cy="4800600"/>
              </a:xfrm>
              <a:prstGeom prst="rtTriangle">
                <a:avLst/>
              </a:prstGeom>
              <a:solidFill>
                <a:srgbClr val="5D647B">
                  <a:alpha val="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cme" panose="02000706050000020004" pitchFamily="2" charset="0"/>
                </a:endParaRPr>
              </a:p>
            </p:txBody>
          </p:sp>
          <p:sp>
            <p:nvSpPr>
              <p:cNvPr id="12" name="직각 삼각형 327"/>
              <p:cNvSpPr/>
              <p:nvPr/>
            </p:nvSpPr>
            <p:spPr>
              <a:xfrm flipH="1">
                <a:off x="4610100" y="4495800"/>
                <a:ext cx="4533900" cy="2362199"/>
              </a:xfrm>
              <a:prstGeom prst="rtTriangle">
                <a:avLst/>
              </a:prstGeom>
              <a:solidFill>
                <a:srgbClr val="5D647B">
                  <a:alpha val="1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cme" panose="02000706050000020004" pitchFamily="2" charset="0"/>
                </a:endParaRPr>
              </a:p>
            </p:txBody>
          </p:sp>
        </p:grpSp>
        <p:sp>
          <p:nvSpPr>
            <p:cNvPr id="6" name="타원 1"/>
            <p:cNvSpPr/>
            <p:nvPr/>
          </p:nvSpPr>
          <p:spPr>
            <a:xfrm>
              <a:off x="3745522" y="1389183"/>
              <a:ext cx="1547448" cy="1547448"/>
            </a:xfrm>
            <a:prstGeom prst="ellipse">
              <a:avLst/>
            </a:prstGeom>
            <a:noFill/>
            <a:ln>
              <a:solidFill>
                <a:srgbClr val="AD6447">
                  <a:alpha val="3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cme" panose="02000706050000020004" pitchFamily="2" charset="0"/>
              </a:endParaRPr>
            </a:p>
          </p:txBody>
        </p:sp>
        <p:sp>
          <p:nvSpPr>
            <p:cNvPr id="7" name="타원 23"/>
            <p:cNvSpPr/>
            <p:nvPr/>
          </p:nvSpPr>
          <p:spPr>
            <a:xfrm>
              <a:off x="3834798" y="1478459"/>
              <a:ext cx="1368896" cy="1368896"/>
            </a:xfrm>
            <a:prstGeom prst="ellipse">
              <a:avLst/>
            </a:prstGeom>
            <a:noFill/>
            <a:ln>
              <a:solidFill>
                <a:srgbClr val="CFA4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cme" panose="02000706050000020004" pitchFamily="2" charset="0"/>
              </a:endParaRPr>
            </a:p>
          </p:txBody>
        </p:sp>
        <p:sp>
          <p:nvSpPr>
            <p:cNvPr id="8" name="타원 24"/>
            <p:cNvSpPr/>
            <p:nvPr/>
          </p:nvSpPr>
          <p:spPr>
            <a:xfrm rot="2503758">
              <a:off x="4443604" y="1595302"/>
              <a:ext cx="151284" cy="151284"/>
            </a:xfrm>
            <a:prstGeom prst="ellipse">
              <a:avLst/>
            </a:prstGeom>
            <a:gradFill>
              <a:gsLst>
                <a:gs pos="0">
                  <a:srgbClr val="CFA482"/>
                </a:gs>
                <a:gs pos="100000">
                  <a:srgbClr val="AD6447">
                    <a:alpha val="78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cme" panose="02000706050000020004" pitchFamily="2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2748757"/>
            <a:ext cx="9144000" cy="1360487"/>
          </a:xfrm>
          <a:prstGeom prst="rect">
            <a:avLst/>
          </a:prstGeo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  <a:latin typeface="Acme" panose="02000706050000020004" pitchFamily="2" charset="0"/>
                <a:ea typeface="Sandoll 신문제비 02 Medium" panose="020B0600000101010101" pitchFamily="34" charset="-127"/>
                <a:cs typeface="Tahoma" panose="020B0604030504040204" pitchFamily="34" charset="0"/>
              </a:defRPr>
            </a:lvl1pPr>
          </a:lstStyle>
          <a:p>
            <a:r>
              <a:rPr lang="en-US" altLang="ko-KR"/>
              <a:t>Presentation</a:t>
            </a:r>
            <a:br>
              <a:rPr lang="en-US" altLang="ko-KR"/>
            </a:br>
            <a:r>
              <a:rPr lang="en-US" altLang="ko-KR"/>
              <a:t>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6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73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cme" panose="02000706050000020004" pitchFamily="2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024073" y="1688827"/>
            <a:ext cx="2515144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400" kern="1200">
                <a:solidFill>
                  <a:schemeClr val="bg1"/>
                </a:solidFill>
                <a:latin typeface="Acme" panose="02000706050000020004" pitchFamily="2" charset="0"/>
                <a:ea typeface="Sandoll 신문제비 02 Medium" panose="020B0600000101010101" pitchFamily="34" charset="-127"/>
                <a:cs typeface="+mj-cs"/>
              </a:defRPr>
            </a:lvl1pPr>
          </a:lstStyle>
          <a:p>
            <a:r>
              <a:rPr lang="en-US" altLang="ko-KR"/>
              <a:t>Contents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49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273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cme" panose="02000706050000020004" pitchFamily="2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766354"/>
          </a:xfrm>
          <a:prstGeom prst="rect">
            <a:avLst/>
          </a:prstGeom>
        </p:spPr>
        <p:txBody>
          <a:bodyPr lIns="360000" tIns="324000" rIns="0" bIns="0" anchor="ctr" anchorCtr="0"/>
          <a:lstStyle>
            <a:lvl1pPr>
              <a:defRPr sz="3600" baseline="0">
                <a:solidFill>
                  <a:schemeClr val="bg1"/>
                </a:solidFill>
                <a:latin typeface="Acme" panose="02000706050000020004" pitchFamily="2" charset="0"/>
                <a:ea typeface="Sandoll 신문제비 02 Medium" panose="020B0600000101010101" pitchFamily="34" charset="-127"/>
                <a:cs typeface="Tahoma" panose="020B0604030504040204" pitchFamily="34" charset="0"/>
              </a:defRPr>
            </a:lvl1pPr>
          </a:lstStyle>
          <a:p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4" name="직각 삼각형 3"/>
          <p:cNvSpPr/>
          <p:nvPr userDrawn="1"/>
        </p:nvSpPr>
        <p:spPr>
          <a:xfrm flipH="1">
            <a:off x="7448550" y="457200"/>
            <a:ext cx="1695450" cy="400049"/>
          </a:xfrm>
          <a:prstGeom prst="rtTriangle">
            <a:avLst/>
          </a:prstGeom>
          <a:solidFill>
            <a:srgbClr val="5D647B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cme" panose="02000706050000020004" pitchFamily="2" charset="0"/>
            </a:endParaRPr>
          </a:p>
        </p:txBody>
      </p:sp>
      <p:sp>
        <p:nvSpPr>
          <p:cNvPr id="5" name="직각 삼각형 4"/>
          <p:cNvSpPr/>
          <p:nvPr userDrawn="1"/>
        </p:nvSpPr>
        <p:spPr>
          <a:xfrm flipH="1">
            <a:off x="8610600" y="0"/>
            <a:ext cx="533400" cy="857249"/>
          </a:xfrm>
          <a:prstGeom prst="rtTriangle">
            <a:avLst/>
          </a:prstGeom>
          <a:solidFill>
            <a:srgbClr val="5D647B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cme" panose="020007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4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73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cme" panose="02000706050000020004" pitchFamily="2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979148" y="2704673"/>
            <a:ext cx="3185704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800" kern="1200" baseline="0">
                <a:solidFill>
                  <a:schemeClr val="bg1"/>
                </a:solidFill>
                <a:latin typeface="Acme" panose="02000706050000020004" pitchFamily="2" charset="0"/>
                <a:ea typeface="Sandoll 신문제비 02 Medium" panose="020B0600000101010101" pitchFamily="34" charset="-127"/>
                <a:cs typeface="Tahoma" panose="020B0604030504040204" pitchFamily="34" charset="0"/>
              </a:defRPr>
            </a:lvl1pPr>
          </a:lstStyle>
          <a:p>
            <a:r>
              <a:rPr lang="en-US" altLang="ko-KR"/>
              <a:t>Thank you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35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P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cme" panose="02000706050000020004" pitchFamily="2" charset="0"/>
            </a:endParaRPr>
          </a:p>
        </p:txBody>
      </p:sp>
      <p:pic>
        <p:nvPicPr>
          <p:cNvPr id="3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4850"/>
            <a:ext cx="9144000" cy="29083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419475" y="5685909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cme" panose="02000706050000020004" pitchFamily="2" charset="0"/>
              </a:rPr>
              <a:t>www.goodpello.com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cme" panose="02000706050000020004" pitchFamily="2" charset="0"/>
            </a:endParaRPr>
          </a:p>
        </p:txBody>
      </p:sp>
      <p:grpSp>
        <p:nvGrpSpPr>
          <p:cNvPr id="5" name="그룹 13"/>
          <p:cNvGrpSpPr/>
          <p:nvPr userDrawn="1"/>
        </p:nvGrpSpPr>
        <p:grpSpPr>
          <a:xfrm>
            <a:off x="2133600" y="5870575"/>
            <a:ext cx="4876800" cy="0"/>
            <a:chOff x="2105025" y="5566291"/>
            <a:chExt cx="4876800" cy="0"/>
          </a:xfrm>
        </p:grpSpPr>
        <p:cxnSp>
          <p:nvCxnSpPr>
            <p:cNvPr id="6" name="직선 연결선 11"/>
            <p:cNvCxnSpPr/>
            <p:nvPr userDrawn="1"/>
          </p:nvCxnSpPr>
          <p:spPr>
            <a:xfrm flipH="1">
              <a:off x="2105025" y="5566291"/>
              <a:ext cx="120015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12"/>
            <p:cNvCxnSpPr/>
            <p:nvPr userDrawn="1"/>
          </p:nvCxnSpPr>
          <p:spPr>
            <a:xfrm flipH="1">
              <a:off x="5781675" y="5566291"/>
              <a:ext cx="120015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327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791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2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-1" y="17252"/>
            <a:ext cx="9144001" cy="60385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ko-KR" altLang="en-US" sz="3200" dirty="0" smtClean="0"/>
              <a:t>꼼꼼하고 책임감을 갖춘 </a:t>
            </a:r>
            <a:r>
              <a:rPr lang="ko-KR" altLang="en-US" sz="4000" dirty="0" smtClean="0">
                <a:solidFill>
                  <a:srgbClr val="FF66CC"/>
                </a:solidFill>
              </a:rPr>
              <a:t>김강민</a:t>
            </a:r>
            <a:r>
              <a:rPr lang="ko-KR" altLang="en-US" sz="3200" dirty="0" smtClean="0"/>
              <a:t> 입니다</a:t>
            </a:r>
            <a:r>
              <a:rPr lang="en-US" altLang="ko-KR" sz="3200" dirty="0" smtClean="0"/>
              <a:t>.</a:t>
            </a:r>
            <a:endParaRPr lang="ko-KR" altLang="en-US" sz="32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123514" y="4113199"/>
            <a:ext cx="1336263" cy="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72801" y="3695171"/>
            <a:ext cx="12721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PROFILE</a:t>
            </a:r>
            <a:endParaRPr lang="ko-KR" altLang="en-US" sz="2500" dirty="0"/>
          </a:p>
        </p:txBody>
      </p:sp>
      <p:sp>
        <p:nvSpPr>
          <p:cNvPr id="12" name="TextBox 11"/>
          <p:cNvSpPr txBox="1"/>
          <p:nvPr/>
        </p:nvSpPr>
        <p:spPr>
          <a:xfrm>
            <a:off x="163654" y="4303717"/>
            <a:ext cx="3709039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 smtClean="0"/>
              <a:t>이름</a:t>
            </a:r>
            <a:r>
              <a:rPr lang="ko-KR" altLang="en-US" sz="1050" dirty="0" smtClean="0"/>
              <a:t>            </a:t>
            </a:r>
            <a:r>
              <a:rPr lang="ko-KR" altLang="en-US" sz="1400" b="1" dirty="0" smtClean="0"/>
              <a:t>김강민</a:t>
            </a:r>
            <a:r>
              <a:rPr lang="ko-KR" altLang="en-US" sz="1050" dirty="0" smtClean="0"/>
              <a:t>    </a:t>
            </a:r>
            <a:r>
              <a:rPr lang="en-US" altLang="ko-KR" sz="1050" dirty="0"/>
              <a:t>KIM KANG </a:t>
            </a:r>
            <a:r>
              <a:rPr lang="en-US" altLang="ko-KR" sz="1050" dirty="0" smtClean="0"/>
              <a:t>MIN</a:t>
            </a:r>
          </a:p>
          <a:p>
            <a:pPr>
              <a:lnSpc>
                <a:spcPct val="150000"/>
              </a:lnSpc>
            </a:pPr>
            <a:r>
              <a:rPr lang="ko-KR" altLang="en-US" sz="1050" b="1" dirty="0" smtClean="0"/>
              <a:t>전화번호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   010-9731-7316</a:t>
            </a:r>
          </a:p>
          <a:p>
            <a:pPr>
              <a:lnSpc>
                <a:spcPct val="150000"/>
              </a:lnSpc>
            </a:pPr>
            <a:r>
              <a:rPr lang="ko-KR" altLang="en-US" sz="1050" b="1" dirty="0" smtClean="0"/>
              <a:t>이메일</a:t>
            </a:r>
            <a:r>
              <a:rPr lang="ko-KR" altLang="en-US" sz="1050" dirty="0" smtClean="0"/>
              <a:t>        </a:t>
            </a:r>
            <a:r>
              <a:rPr lang="en-US" altLang="ko-KR" sz="1050" dirty="0" smtClean="0"/>
              <a:t>gpfk000@naver.com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/>
              <a:t>MBTI        </a:t>
            </a:r>
            <a:r>
              <a:rPr lang="en-US" altLang="ko-KR" sz="1000" dirty="0" smtClean="0"/>
              <a:t>ISTJ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/>
              <a:t>AWS</a:t>
            </a:r>
            <a:r>
              <a:rPr lang="en-US" altLang="ko-KR" sz="1100" b="1" dirty="0" smtClean="0"/>
              <a:t>          </a:t>
            </a:r>
            <a:r>
              <a:rPr lang="en-US" altLang="ko-KR" sz="900" dirty="0" smtClean="0"/>
              <a:t> </a:t>
            </a:r>
            <a:r>
              <a:rPr lang="en-US" altLang="ko-KR" sz="1050" dirty="0" smtClean="0"/>
              <a:t>http://3.35.230.63:8080/munbanggu/main/main.do</a:t>
            </a:r>
            <a:endParaRPr lang="en-US" altLang="ko-KR" sz="1050" dirty="0" smtClean="0"/>
          </a:p>
          <a:p>
            <a:pPr>
              <a:lnSpc>
                <a:spcPct val="150000"/>
              </a:lnSpc>
            </a:pPr>
            <a:r>
              <a:rPr lang="en-US" altLang="ko-KR" sz="1200" b="1" dirty="0" err="1" smtClean="0"/>
              <a:t>Git</a:t>
            </a:r>
            <a:r>
              <a:rPr lang="en-US" altLang="ko-KR" sz="1200" b="1" dirty="0" smtClean="0"/>
              <a:t>-hub    </a:t>
            </a:r>
            <a:r>
              <a:rPr lang="en-US" altLang="ko-KR" sz="1100" dirty="0" smtClean="0"/>
              <a:t>https://github.com/HIkangmin/project.git</a:t>
            </a:r>
            <a:endParaRPr lang="en-US" altLang="ko-KR" sz="11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3914190" y="1380120"/>
            <a:ext cx="13336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PROJECT</a:t>
            </a:r>
            <a:endParaRPr lang="ko-KR" altLang="en-US" sz="25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4039027" y="1789403"/>
            <a:ext cx="1329309" cy="7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55207" y="1855660"/>
            <a:ext cx="50350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Eras Medium ITC" panose="020B0602030504020804" pitchFamily="34" charset="0"/>
              </a:rPr>
              <a:t>2023. 04. 03. ~ 2023. </a:t>
            </a:r>
            <a:r>
              <a:rPr lang="en-US" altLang="ko-KR" sz="1400" dirty="0" smtClean="0">
                <a:latin typeface="Eras Medium ITC" panose="020B0602030504020804" pitchFamily="34" charset="0"/>
              </a:rPr>
              <a:t>04. 28. </a:t>
            </a:r>
            <a:r>
              <a:rPr lang="en-US" altLang="ko-KR" sz="1400" dirty="0">
                <a:latin typeface="Eras Medium ITC" panose="020B0602030504020804" pitchFamily="34" charset="0"/>
              </a:rPr>
              <a:t>Custom </a:t>
            </a:r>
            <a:r>
              <a:rPr lang="ko-KR" altLang="en-US" sz="1400" dirty="0">
                <a:latin typeface="Eras Medium ITC" panose="020B0602030504020804" pitchFamily="34" charset="0"/>
              </a:rPr>
              <a:t>슈팅 게임 </a:t>
            </a:r>
            <a:r>
              <a:rPr lang="ko-KR" altLang="en-US" sz="1400" dirty="0" smtClean="0">
                <a:latin typeface="Eras Medium ITC" panose="020B0602030504020804" pitchFamily="34" charset="0"/>
              </a:rPr>
              <a:t>생성</a:t>
            </a:r>
            <a:endParaRPr lang="en-US" altLang="ko-KR" sz="1400" dirty="0">
              <a:latin typeface="Eras Medium ITC" panose="020B0602030504020804" pitchFamily="34" charset="0"/>
            </a:endParaRPr>
          </a:p>
          <a:p>
            <a:r>
              <a:rPr lang="en-US" altLang="ko-KR" sz="1400" dirty="0" smtClean="0">
                <a:latin typeface="Eras Medium ITC" panose="020B0602030504020804" pitchFamily="34" charset="0"/>
              </a:rPr>
              <a:t>2023</a:t>
            </a:r>
            <a:r>
              <a:rPr lang="en-US" altLang="ko-KR" sz="1400" dirty="0">
                <a:latin typeface="Eras Medium ITC" panose="020B0602030504020804" pitchFamily="34" charset="0"/>
              </a:rPr>
              <a:t>. 04. 17. ~ 2023. 04. 21</a:t>
            </a:r>
            <a:r>
              <a:rPr lang="en-US" altLang="ko-KR" sz="1400" dirty="0" smtClean="0">
                <a:latin typeface="Eras Medium ITC" panose="020B0602030504020804" pitchFamily="34" charset="0"/>
              </a:rPr>
              <a:t>. RPA (</a:t>
            </a:r>
            <a:r>
              <a:rPr lang="en-US" altLang="ko-KR" sz="1400" dirty="0" smtClean="0"/>
              <a:t>Auto </a:t>
            </a:r>
            <a:r>
              <a:rPr lang="en-US" altLang="ko-KR" sz="1400" dirty="0"/>
              <a:t>market </a:t>
            </a:r>
            <a:r>
              <a:rPr lang="en-US" altLang="ko-KR" sz="1400" dirty="0" smtClean="0"/>
              <a:t>research) </a:t>
            </a:r>
            <a:r>
              <a:rPr lang="ko-KR" altLang="en-US" sz="1400" dirty="0" smtClean="0"/>
              <a:t>설계</a:t>
            </a:r>
            <a:endParaRPr lang="en-US" altLang="ko-KR" sz="1400" dirty="0">
              <a:latin typeface="Eras Medium ITC" panose="020B0602030504020804" pitchFamily="34" charset="0"/>
            </a:endParaRPr>
          </a:p>
          <a:p>
            <a:r>
              <a:rPr lang="en-US" altLang="ko-KR" sz="1400" dirty="0">
                <a:latin typeface="Eras Medium ITC" panose="020B0602030504020804" pitchFamily="34" charset="0"/>
              </a:rPr>
              <a:t>2023. 05. 15. ~ 2023. 05</a:t>
            </a:r>
            <a:r>
              <a:rPr lang="en-US" altLang="ko-KR" sz="1400" dirty="0" smtClean="0">
                <a:latin typeface="Eras Medium ITC" panose="020B0602030504020804" pitchFamily="34" charset="0"/>
              </a:rPr>
              <a:t>. 19. POWER BI </a:t>
            </a:r>
            <a:r>
              <a:rPr lang="ko-KR" altLang="en-US" sz="1400" dirty="0" smtClean="0">
                <a:latin typeface="Eras Medium ITC" panose="020B0602030504020804" pitchFamily="34" charset="0"/>
              </a:rPr>
              <a:t>데이터 시각화</a:t>
            </a:r>
            <a:endParaRPr lang="en-US" altLang="ko-KR" sz="1400" dirty="0" smtClean="0">
              <a:latin typeface="Eras Medium ITC" panose="020B0602030504020804" pitchFamily="34" charset="0"/>
            </a:endParaRPr>
          </a:p>
          <a:p>
            <a:r>
              <a:rPr lang="en-US" altLang="ko-KR" sz="1400" dirty="0" smtClean="0">
                <a:latin typeface="Eras Medium ITC" panose="020B0602030504020804" pitchFamily="34" charset="0"/>
              </a:rPr>
              <a:t>2023</a:t>
            </a:r>
            <a:r>
              <a:rPr lang="en-US" altLang="ko-KR" sz="1400" dirty="0">
                <a:latin typeface="Eras Medium ITC" panose="020B0602030504020804" pitchFamily="34" charset="0"/>
              </a:rPr>
              <a:t>. 06. 19. ~ 2023. 07. 31</a:t>
            </a:r>
            <a:r>
              <a:rPr lang="en-US" altLang="ko-KR" sz="1400" dirty="0" smtClean="0">
                <a:latin typeface="Eras Medium ITC" panose="020B0602030504020804" pitchFamily="34" charset="0"/>
              </a:rPr>
              <a:t>. </a:t>
            </a:r>
            <a:r>
              <a:rPr lang="ko-KR" altLang="en-US" sz="1400" dirty="0" smtClean="0">
                <a:latin typeface="Eras Medium ITC" panose="020B0602030504020804" pitchFamily="34" charset="0"/>
              </a:rPr>
              <a:t>온라인 쇼핑몰 개발</a:t>
            </a:r>
            <a:endParaRPr lang="en-US" altLang="ko-KR" sz="1400" dirty="0" smtClean="0">
              <a:latin typeface="Eras Medium ITC" panose="020B06020305040208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4005632" y="3561009"/>
            <a:ext cx="1357082" cy="1191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914191" y="3112489"/>
            <a:ext cx="14499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/>
              <a:t>SKILL SET</a:t>
            </a:r>
            <a:endParaRPr lang="ko-KR" altLang="en-US" sz="2500" dirty="0"/>
          </a:p>
        </p:txBody>
      </p:sp>
      <p:sp>
        <p:nvSpPr>
          <p:cNvPr id="39" name="TextBox 38"/>
          <p:cNvSpPr txBox="1"/>
          <p:nvPr/>
        </p:nvSpPr>
        <p:spPr>
          <a:xfrm>
            <a:off x="3914191" y="3441246"/>
            <a:ext cx="5076026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Eras Medium ITC" panose="020B0602030504020804" pitchFamily="34" charset="0"/>
              </a:rPr>
              <a:t>Language </a:t>
            </a:r>
            <a:r>
              <a:rPr lang="en-US" altLang="ko-KR" sz="1400" dirty="0" smtClean="0">
                <a:latin typeface="Eras Medium ITC" panose="020B0602030504020804" pitchFamily="34" charset="0"/>
              </a:rPr>
              <a:t>                    </a:t>
            </a:r>
            <a:r>
              <a:rPr lang="en-US" altLang="ko-KR" sz="1200" dirty="0" smtClean="0">
                <a:latin typeface="Eras Medium ITC" panose="020B0602030504020804" pitchFamily="34" charset="0"/>
              </a:rPr>
              <a:t>Java, JavaScript, Python, SQL, CSS, HTML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Eras Medium ITC" panose="020B0602030504020804" pitchFamily="34" charset="0"/>
              </a:rPr>
              <a:t>OS</a:t>
            </a:r>
            <a:r>
              <a:rPr lang="en-US" altLang="ko-KR" sz="1400" dirty="0" smtClean="0">
                <a:latin typeface="Eras Medium ITC" panose="020B0602030504020804" pitchFamily="34" charset="0"/>
              </a:rPr>
              <a:t>                                  </a:t>
            </a:r>
            <a:r>
              <a:rPr lang="en-US" altLang="ko-KR" sz="1200" dirty="0" smtClean="0">
                <a:latin typeface="Eras Medium ITC" panose="020B0602030504020804" pitchFamily="34" charset="0"/>
              </a:rPr>
              <a:t>Window, Linux</a:t>
            </a:r>
          </a:p>
          <a:p>
            <a:r>
              <a:rPr lang="en-US" altLang="ko-KR" sz="1400" b="1" dirty="0" smtClean="0">
                <a:latin typeface="Eras Medium ITC" panose="020B0602030504020804" pitchFamily="34" charset="0"/>
              </a:rPr>
              <a:t>Development Tool       </a:t>
            </a:r>
            <a:r>
              <a:rPr lang="en-US" altLang="ko-KR" sz="1200" dirty="0" smtClean="0">
                <a:latin typeface="Eras Medium ITC" panose="020B0602030504020804" pitchFamily="34" charset="0"/>
              </a:rPr>
              <a:t>Visual Studio, STS3, Android Studio,</a:t>
            </a:r>
          </a:p>
          <a:p>
            <a:r>
              <a:rPr lang="en-US" altLang="ko-KR" sz="1400" dirty="0">
                <a:latin typeface="Eras Medium ITC" panose="020B0602030504020804" pitchFamily="34" charset="0"/>
              </a:rPr>
              <a:t>	 </a:t>
            </a:r>
            <a:r>
              <a:rPr lang="en-US" altLang="ko-KR" sz="1400" dirty="0" smtClean="0">
                <a:latin typeface="Eras Medium ITC" panose="020B0602030504020804" pitchFamily="34" charset="0"/>
              </a:rPr>
              <a:t>                  </a:t>
            </a:r>
            <a:r>
              <a:rPr lang="en-US" altLang="ko-KR" sz="1200" dirty="0" err="1" smtClean="0">
                <a:latin typeface="Eras Medium ITC" panose="020B0602030504020804" pitchFamily="34" charset="0"/>
              </a:rPr>
              <a:t>Jupyter</a:t>
            </a:r>
            <a:r>
              <a:rPr lang="en-US" altLang="ko-KR" sz="1200" dirty="0" smtClean="0">
                <a:latin typeface="Eras Medium ITC" panose="020B0602030504020804" pitchFamily="34" charset="0"/>
              </a:rPr>
              <a:t> Notebook, Eclipse, </a:t>
            </a:r>
            <a:r>
              <a:rPr lang="en-US" altLang="ko-KR" sz="1200" dirty="0" err="1" smtClean="0">
                <a:latin typeface="Eras Medium ITC" panose="020B0602030504020804" pitchFamily="34" charset="0"/>
              </a:rPr>
              <a:t>Brity</a:t>
            </a:r>
            <a:r>
              <a:rPr lang="en-US" altLang="ko-KR" sz="1200" dirty="0" smtClean="0">
                <a:latin typeface="Eras Medium ITC" panose="020B0602030504020804" pitchFamily="34" charset="0"/>
              </a:rPr>
              <a:t> RPA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latin typeface="Eras Medium ITC" panose="020B0602030504020804" pitchFamily="34" charset="0"/>
              </a:rPr>
              <a:t>Freamwork</a:t>
            </a:r>
            <a:r>
              <a:rPr lang="en-US" altLang="ko-KR" sz="1400" b="1" dirty="0" smtClean="0">
                <a:latin typeface="Eras Medium ITC" panose="020B0602030504020804" pitchFamily="34" charset="0"/>
              </a:rPr>
              <a:t> + </a:t>
            </a:r>
            <a:r>
              <a:rPr lang="en-US" altLang="ko-KR" sz="1400" b="1" dirty="0" err="1" smtClean="0">
                <a:latin typeface="Eras Medium ITC" panose="020B0602030504020804" pitchFamily="34" charset="0"/>
              </a:rPr>
              <a:t>Libray</a:t>
            </a:r>
            <a:r>
              <a:rPr lang="en-US" altLang="ko-KR" sz="1400" b="1" dirty="0" smtClean="0">
                <a:latin typeface="Eras Medium ITC" panose="020B0602030504020804" pitchFamily="34" charset="0"/>
              </a:rPr>
              <a:t>    </a:t>
            </a:r>
            <a:r>
              <a:rPr lang="en-US" altLang="ko-KR" sz="1200" dirty="0" err="1" smtClean="0">
                <a:latin typeface="Eras Medium ITC" panose="020B0602030504020804" pitchFamily="34" charset="0"/>
              </a:rPr>
              <a:t>Jquery</a:t>
            </a:r>
            <a:r>
              <a:rPr lang="en-US" altLang="ko-KR" sz="1200" dirty="0" smtClean="0">
                <a:latin typeface="Eras Medium ITC" panose="020B0602030504020804" pitchFamily="34" charset="0"/>
              </a:rPr>
              <a:t>, </a:t>
            </a:r>
            <a:r>
              <a:rPr lang="en-US" altLang="ko-KR" sz="1200" dirty="0">
                <a:latin typeface="Eras Medium ITC" panose="020B0602030504020804" pitchFamily="34" charset="0"/>
              </a:rPr>
              <a:t>Spring 4.1.1, </a:t>
            </a:r>
            <a:r>
              <a:rPr lang="en-US" altLang="ko-KR" sz="1200" dirty="0" err="1">
                <a:latin typeface="Eras Medium ITC" panose="020B0602030504020804" pitchFamily="34" charset="0"/>
              </a:rPr>
              <a:t>jstl</a:t>
            </a:r>
            <a:r>
              <a:rPr lang="en-US" altLang="ko-KR" sz="1200" dirty="0">
                <a:latin typeface="Eras Medium ITC" panose="020B0602030504020804" pitchFamily="34" charset="0"/>
              </a:rPr>
              <a:t> 1.2, </a:t>
            </a:r>
            <a:r>
              <a:rPr lang="en-US" altLang="ko-KR" sz="1200" dirty="0" err="1">
                <a:latin typeface="Eras Medium ITC" panose="020B0602030504020804" pitchFamily="34" charset="0"/>
              </a:rPr>
              <a:t>jdbc</a:t>
            </a:r>
            <a:r>
              <a:rPr lang="en-US" altLang="ko-KR" sz="1200" dirty="0">
                <a:latin typeface="Eras Medium ITC" panose="020B0602030504020804" pitchFamily="34" charset="0"/>
              </a:rPr>
              <a:t> 3.1.4, </a:t>
            </a:r>
          </a:p>
          <a:p>
            <a:r>
              <a:rPr lang="en-US" altLang="ko-KR" sz="1400" dirty="0">
                <a:latin typeface="Eras Medium ITC" panose="020B0602030504020804" pitchFamily="34" charset="0"/>
              </a:rPr>
              <a:t>                                       </a:t>
            </a:r>
            <a:r>
              <a:rPr lang="en-US" altLang="ko-KR" sz="1200" dirty="0" err="1" smtClean="0">
                <a:latin typeface="Eras Medium ITC" panose="020B0602030504020804" pitchFamily="34" charset="0"/>
              </a:rPr>
              <a:t>lombok</a:t>
            </a:r>
            <a:r>
              <a:rPr lang="en-US" altLang="ko-KR" sz="1200" dirty="0" smtClean="0">
                <a:latin typeface="Eras Medium ITC" panose="020B0602030504020804" pitchFamily="34" charset="0"/>
              </a:rPr>
              <a:t> </a:t>
            </a:r>
            <a:r>
              <a:rPr lang="en-US" altLang="ko-KR" sz="1200" dirty="0">
                <a:latin typeface="Eras Medium ITC" panose="020B0602030504020804" pitchFamily="34" charset="0"/>
              </a:rPr>
              <a:t>1.18, </a:t>
            </a:r>
            <a:r>
              <a:rPr lang="en-US" altLang="ko-KR" sz="1200" dirty="0" err="1">
                <a:latin typeface="Eras Medium ITC" panose="020B0602030504020804" pitchFamily="34" charset="0"/>
              </a:rPr>
              <a:t>mybatis</a:t>
            </a:r>
            <a:r>
              <a:rPr lang="en-US" altLang="ko-KR" sz="1200" dirty="0">
                <a:latin typeface="Eras Medium ITC" panose="020B0602030504020804" pitchFamily="34" charset="0"/>
              </a:rPr>
              <a:t> </a:t>
            </a:r>
            <a:r>
              <a:rPr lang="en-US" altLang="ko-KR" sz="1200" dirty="0" smtClean="0">
                <a:latin typeface="Eras Medium ITC" panose="020B0602030504020804" pitchFamily="34" charset="0"/>
              </a:rPr>
              <a:t>3.1</a:t>
            </a:r>
            <a:endParaRPr lang="en-US" altLang="ko-KR" sz="1200" b="1" dirty="0">
              <a:latin typeface="Eras Medium ITC" panose="020B06020305040208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Eras Medium ITC" panose="020B0602030504020804" pitchFamily="34" charset="0"/>
              </a:rPr>
              <a:t>Data Base                     </a:t>
            </a:r>
            <a:r>
              <a:rPr lang="en-US" altLang="ko-KR" sz="1200" dirty="0" err="1" smtClean="0">
                <a:latin typeface="Eras Medium ITC" panose="020B0602030504020804" pitchFamily="34" charset="0"/>
              </a:rPr>
              <a:t>Sqldeveloper</a:t>
            </a:r>
            <a:r>
              <a:rPr lang="en-US" altLang="ko-KR" sz="1200" dirty="0" smtClean="0">
                <a:latin typeface="Eras Medium ITC" panose="020B0602030504020804" pitchFamily="34" charset="0"/>
              </a:rPr>
              <a:t>, MySQL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Eras Medium ITC" panose="020B0602030504020804" pitchFamily="34" charset="0"/>
              </a:rPr>
              <a:t>etc.                                </a:t>
            </a:r>
            <a:r>
              <a:rPr lang="en-US" altLang="ko-KR" sz="1400" b="1" dirty="0">
                <a:latin typeface="Eras Medium ITC" panose="020B0602030504020804" pitchFamily="34" charset="0"/>
              </a:rPr>
              <a:t> </a:t>
            </a:r>
            <a:r>
              <a:rPr lang="en-US" altLang="ko-KR" sz="1200" dirty="0" err="1" smtClean="0">
                <a:latin typeface="Eras Medium ITC" panose="020B0602030504020804" pitchFamily="34" charset="0"/>
              </a:rPr>
              <a:t>Github</a:t>
            </a:r>
            <a:r>
              <a:rPr lang="en-US" altLang="ko-KR" sz="1200" dirty="0" smtClean="0">
                <a:latin typeface="Eras Medium ITC" panose="020B0602030504020804" pitchFamily="34" charset="0"/>
              </a:rPr>
              <a:t>, </a:t>
            </a:r>
            <a:r>
              <a:rPr lang="en-US" altLang="ko-KR" sz="1200" dirty="0" err="1" smtClean="0">
                <a:latin typeface="Eras Medium ITC" panose="020B0602030504020804" pitchFamily="34" charset="0"/>
              </a:rPr>
              <a:t>sourcetree</a:t>
            </a:r>
            <a:r>
              <a:rPr lang="en-US" altLang="ko-KR" sz="1200" dirty="0" smtClean="0">
                <a:latin typeface="Eras Medium ITC" panose="020B0602030504020804" pitchFamily="34" charset="0"/>
              </a:rPr>
              <a:t>, excel, Power BI</a:t>
            </a:r>
          </a:p>
        </p:txBody>
      </p:sp>
      <p:sp>
        <p:nvSpPr>
          <p:cNvPr id="40" name="object 90"/>
          <p:cNvSpPr/>
          <p:nvPr/>
        </p:nvSpPr>
        <p:spPr>
          <a:xfrm>
            <a:off x="3829564" y="1789403"/>
            <a:ext cx="46431" cy="4092266"/>
          </a:xfrm>
          <a:custGeom>
            <a:avLst/>
            <a:gdLst/>
            <a:ahLst/>
            <a:cxnLst/>
            <a:rect l="l" t="t" r="r" b="b"/>
            <a:pathLst>
              <a:path w="15239" h="4630420">
                <a:moveTo>
                  <a:pt x="14732" y="0"/>
                </a:moveTo>
                <a:lnTo>
                  <a:pt x="0" y="4630331"/>
                </a:lnTo>
              </a:path>
            </a:pathLst>
          </a:custGeom>
          <a:ln w="28575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88" y="1797349"/>
            <a:ext cx="1227246" cy="176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5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err="1"/>
              <a:t>Iearned</a:t>
            </a:r>
            <a:endParaRPr lang="ko-KR" altLang="en-US" dirty="0"/>
          </a:p>
        </p:txBody>
      </p:sp>
      <p:pic>
        <p:nvPicPr>
          <p:cNvPr id="26" name="내용 개체 틀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75" y="1766732"/>
            <a:ext cx="1393485" cy="109192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960" y="2955323"/>
            <a:ext cx="1415200" cy="107222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6" y="1686049"/>
            <a:ext cx="1325598" cy="13433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0D48D15-0425-500B-E7B9-134A71C72F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860" y="3340380"/>
            <a:ext cx="1393485" cy="6368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CA64897-C41A-1912-D1DE-B238760C5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92" y="3001096"/>
            <a:ext cx="1172456" cy="8793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95F1C8-72DD-E2A6-51DA-4748F0E873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99" y="1758253"/>
            <a:ext cx="1631208" cy="12979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7D6B1D-6AAB-0ED2-AB0B-7CC2255D18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884" y="5292107"/>
            <a:ext cx="929703" cy="1091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08A343-3768-A29D-DB32-7873E10B1F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36" y="1772787"/>
            <a:ext cx="1284968" cy="10807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033031-0869-B7F9-5FEE-581F7A9BFA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831" y="5263677"/>
            <a:ext cx="1168462" cy="1244983"/>
          </a:xfrm>
          <a:prstGeom prst="rect">
            <a:avLst/>
          </a:prstGeom>
        </p:spPr>
      </p:pic>
      <p:sp>
        <p:nvSpPr>
          <p:cNvPr id="38" name="양쪽 모서리가 둥근 사각형 385">
            <a:extLst>
              <a:ext uri="{FF2B5EF4-FFF2-40B4-BE49-F238E27FC236}">
                <a16:creationId xmlns:a16="http://schemas.microsoft.com/office/drawing/2014/main" id="{B75B1AFD-62AE-1AAC-9765-A90BFC69D831}"/>
              </a:ext>
            </a:extLst>
          </p:cNvPr>
          <p:cNvSpPr/>
          <p:nvPr/>
        </p:nvSpPr>
        <p:spPr>
          <a:xfrm rot="10800000">
            <a:off x="6888861" y="1197300"/>
            <a:ext cx="1393485" cy="379280"/>
          </a:xfrm>
          <a:prstGeom prst="round2SameRect">
            <a:avLst>
              <a:gd name="adj1" fmla="val 27398"/>
              <a:gd name="adj2" fmla="val 0"/>
            </a:avLst>
          </a:prstGeom>
          <a:solidFill>
            <a:srgbClr val="273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cme" panose="02000706050000020004" pitchFamily="2" charset="0"/>
            </a:endParaRPr>
          </a:p>
        </p:txBody>
      </p:sp>
      <p:sp>
        <p:nvSpPr>
          <p:cNvPr id="39" name="양쪽 모서리가 둥근 사각형 385">
            <a:extLst>
              <a:ext uri="{FF2B5EF4-FFF2-40B4-BE49-F238E27FC236}">
                <a16:creationId xmlns:a16="http://schemas.microsoft.com/office/drawing/2014/main" id="{004D2C40-6B15-A0D3-ADA1-2E002C503822}"/>
              </a:ext>
            </a:extLst>
          </p:cNvPr>
          <p:cNvSpPr/>
          <p:nvPr/>
        </p:nvSpPr>
        <p:spPr>
          <a:xfrm rot="10800000">
            <a:off x="4850077" y="4678475"/>
            <a:ext cx="1393485" cy="379280"/>
          </a:xfrm>
          <a:prstGeom prst="round2SameRect">
            <a:avLst>
              <a:gd name="adj1" fmla="val 27398"/>
              <a:gd name="adj2" fmla="val 0"/>
            </a:avLst>
          </a:prstGeom>
          <a:solidFill>
            <a:srgbClr val="273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cme" panose="02000706050000020004" pitchFamily="2" charset="0"/>
            </a:endParaRPr>
          </a:p>
        </p:txBody>
      </p:sp>
      <p:sp>
        <p:nvSpPr>
          <p:cNvPr id="40" name="양쪽 모서리가 둥근 사각형 385">
            <a:extLst>
              <a:ext uri="{FF2B5EF4-FFF2-40B4-BE49-F238E27FC236}">
                <a16:creationId xmlns:a16="http://schemas.microsoft.com/office/drawing/2014/main" id="{88B2E541-7585-28F0-843C-510949542B4B}"/>
              </a:ext>
            </a:extLst>
          </p:cNvPr>
          <p:cNvSpPr/>
          <p:nvPr/>
        </p:nvSpPr>
        <p:spPr>
          <a:xfrm rot="10800000">
            <a:off x="533657" y="1207984"/>
            <a:ext cx="1393485" cy="379280"/>
          </a:xfrm>
          <a:prstGeom prst="round2SameRect">
            <a:avLst>
              <a:gd name="adj1" fmla="val 27398"/>
              <a:gd name="adj2" fmla="val 0"/>
            </a:avLst>
          </a:prstGeom>
          <a:solidFill>
            <a:srgbClr val="273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cme" panose="02000706050000020004" pitchFamily="2" charset="0"/>
            </a:endParaRPr>
          </a:p>
        </p:txBody>
      </p:sp>
      <p:sp>
        <p:nvSpPr>
          <p:cNvPr id="41" name="양쪽 모서리가 둥근 사각형 385">
            <a:extLst>
              <a:ext uri="{FF2B5EF4-FFF2-40B4-BE49-F238E27FC236}">
                <a16:creationId xmlns:a16="http://schemas.microsoft.com/office/drawing/2014/main" id="{758A78BD-F3B9-07F7-0B2E-5C2E4A12BBE6}"/>
              </a:ext>
            </a:extLst>
          </p:cNvPr>
          <p:cNvSpPr/>
          <p:nvPr/>
        </p:nvSpPr>
        <p:spPr>
          <a:xfrm rot="10800000">
            <a:off x="4807675" y="1209783"/>
            <a:ext cx="1393485" cy="379280"/>
          </a:xfrm>
          <a:prstGeom prst="round2SameRect">
            <a:avLst>
              <a:gd name="adj1" fmla="val 27398"/>
              <a:gd name="adj2" fmla="val 0"/>
            </a:avLst>
          </a:prstGeom>
          <a:solidFill>
            <a:srgbClr val="273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cme" panose="02000706050000020004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0F2AC2-10AD-BA88-CCF3-88C9FB708E7D}"/>
              </a:ext>
            </a:extLst>
          </p:cNvPr>
          <p:cNvSpPr txBox="1"/>
          <p:nvPr/>
        </p:nvSpPr>
        <p:spPr>
          <a:xfrm>
            <a:off x="4807675" y="1195789"/>
            <a:ext cx="139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DATA STORE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양쪽 모서리가 둥근 사각형 385">
            <a:extLst>
              <a:ext uri="{FF2B5EF4-FFF2-40B4-BE49-F238E27FC236}">
                <a16:creationId xmlns:a16="http://schemas.microsoft.com/office/drawing/2014/main" id="{F5C139A6-54BE-3FDC-416D-4AA9F8063DA9}"/>
              </a:ext>
            </a:extLst>
          </p:cNvPr>
          <p:cNvSpPr/>
          <p:nvPr/>
        </p:nvSpPr>
        <p:spPr>
          <a:xfrm rot="10800000">
            <a:off x="2677193" y="1207984"/>
            <a:ext cx="1393485" cy="379280"/>
          </a:xfrm>
          <a:prstGeom prst="round2SameRect">
            <a:avLst>
              <a:gd name="adj1" fmla="val 27398"/>
              <a:gd name="adj2" fmla="val 0"/>
            </a:avLst>
          </a:prstGeom>
          <a:solidFill>
            <a:srgbClr val="273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cme" panose="0200070605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A338F2-71F9-7BC5-389C-815B707163C8}"/>
              </a:ext>
            </a:extLst>
          </p:cNvPr>
          <p:cNvSpPr txBox="1"/>
          <p:nvPr/>
        </p:nvSpPr>
        <p:spPr>
          <a:xfrm>
            <a:off x="2677192" y="1206615"/>
            <a:ext cx="139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DATA BASE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2C74D1-E364-D64C-DF3A-0AD55A8ED172}"/>
              </a:ext>
            </a:extLst>
          </p:cNvPr>
          <p:cNvSpPr txBox="1"/>
          <p:nvPr/>
        </p:nvSpPr>
        <p:spPr>
          <a:xfrm>
            <a:off x="533656" y="1217932"/>
            <a:ext cx="139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IDE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CD4341-54C5-BFBA-06CC-5B624886729F}"/>
              </a:ext>
            </a:extLst>
          </p:cNvPr>
          <p:cNvSpPr txBox="1"/>
          <p:nvPr/>
        </p:nvSpPr>
        <p:spPr>
          <a:xfrm>
            <a:off x="4785960" y="4653399"/>
            <a:ext cx="139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SERVER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양쪽 모서리가 둥근 사각형 385">
            <a:extLst>
              <a:ext uri="{FF2B5EF4-FFF2-40B4-BE49-F238E27FC236}">
                <a16:creationId xmlns:a16="http://schemas.microsoft.com/office/drawing/2014/main" id="{06EBFFE3-80D0-BB45-3D2D-5AADFCEAFDBE}"/>
              </a:ext>
            </a:extLst>
          </p:cNvPr>
          <p:cNvSpPr/>
          <p:nvPr/>
        </p:nvSpPr>
        <p:spPr>
          <a:xfrm rot="10800000">
            <a:off x="7007720" y="4670861"/>
            <a:ext cx="1393485" cy="386895"/>
          </a:xfrm>
          <a:prstGeom prst="round2SameRect">
            <a:avLst>
              <a:gd name="adj1" fmla="val 27398"/>
              <a:gd name="adj2" fmla="val 0"/>
            </a:avLst>
          </a:prstGeom>
          <a:solidFill>
            <a:srgbClr val="273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cme" panose="02000706050000020004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4A5ED1-745C-66F7-5338-B75DAFBE44EF}"/>
              </a:ext>
            </a:extLst>
          </p:cNvPr>
          <p:cNvSpPr txBox="1"/>
          <p:nvPr/>
        </p:nvSpPr>
        <p:spPr>
          <a:xfrm>
            <a:off x="7007720" y="4653399"/>
            <a:ext cx="139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64FF04-989C-DC3B-E1AD-2AE41D0E061D}"/>
              </a:ext>
            </a:extLst>
          </p:cNvPr>
          <p:cNvSpPr txBox="1"/>
          <p:nvPr/>
        </p:nvSpPr>
        <p:spPr>
          <a:xfrm>
            <a:off x="6888861" y="1197300"/>
            <a:ext cx="1393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FRAME WORK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128196"/>
            <a:ext cx="1554709" cy="1091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5" t="14733" r="22534" b="13287"/>
          <a:stretch/>
        </p:blipFill>
        <p:spPr>
          <a:xfrm>
            <a:off x="586680" y="4322715"/>
            <a:ext cx="1272574" cy="11405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23" y="5391253"/>
            <a:ext cx="1292888" cy="1292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5944" y="6299271"/>
            <a:ext cx="681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STS3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3732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Skills</a:t>
            </a:r>
            <a:endParaRPr lang="ko-KR" altLang="en-US" dirty="0"/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3064369739"/>
              </p:ext>
            </p:extLst>
          </p:nvPr>
        </p:nvGraphicFramePr>
        <p:xfrm>
          <a:off x="434913" y="3070274"/>
          <a:ext cx="8270937" cy="2987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722905" y="3233653"/>
            <a:ext cx="7257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chemeClr val="accent3">
                    <a:lumMod val="75000"/>
                  </a:schemeClr>
                </a:solidFill>
              </a:rPr>
              <a:t>90%</a:t>
            </a:r>
            <a:endParaRPr lang="ko-KR" altLang="en-US" sz="13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22905" y="3596830"/>
            <a:ext cx="7257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3">
                    <a:lumMod val="75000"/>
                  </a:schemeClr>
                </a:solidFill>
              </a:rPr>
              <a:t>8</a:t>
            </a:r>
            <a:r>
              <a:rPr lang="en-US" altLang="ko-KR" sz="1300" dirty="0" smtClean="0">
                <a:solidFill>
                  <a:schemeClr val="accent3">
                    <a:lumMod val="75000"/>
                  </a:schemeClr>
                </a:solidFill>
              </a:rPr>
              <a:t>0%</a:t>
            </a:r>
            <a:endParaRPr lang="ko-KR" altLang="en-US" sz="13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722905" y="4301026"/>
            <a:ext cx="7257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3">
                    <a:lumMod val="75000"/>
                  </a:schemeClr>
                </a:solidFill>
              </a:rPr>
              <a:t>7</a:t>
            </a:r>
            <a:r>
              <a:rPr lang="en-US" altLang="ko-KR" sz="1300" dirty="0" smtClean="0">
                <a:solidFill>
                  <a:schemeClr val="accent3">
                    <a:lumMod val="75000"/>
                  </a:schemeClr>
                </a:solidFill>
              </a:rPr>
              <a:t>0%</a:t>
            </a:r>
            <a:endParaRPr lang="ko-KR" altLang="en-US" sz="13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22905" y="4664203"/>
            <a:ext cx="7257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3">
                    <a:lumMod val="75000"/>
                  </a:schemeClr>
                </a:solidFill>
              </a:rPr>
              <a:t>8</a:t>
            </a:r>
            <a:r>
              <a:rPr lang="en-US" altLang="ko-KR" sz="1300" dirty="0" smtClean="0">
                <a:solidFill>
                  <a:schemeClr val="accent3">
                    <a:lumMod val="75000"/>
                  </a:schemeClr>
                </a:solidFill>
              </a:rPr>
              <a:t>0%</a:t>
            </a:r>
            <a:endParaRPr lang="ko-KR" altLang="en-US" sz="13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722905" y="5379514"/>
            <a:ext cx="7257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3">
                    <a:lumMod val="75000"/>
                  </a:schemeClr>
                </a:solidFill>
              </a:rPr>
              <a:t>7</a:t>
            </a:r>
            <a:r>
              <a:rPr lang="en-US" altLang="ko-KR" sz="1300" dirty="0" smtClean="0">
                <a:solidFill>
                  <a:schemeClr val="accent3">
                    <a:lumMod val="75000"/>
                  </a:schemeClr>
                </a:solidFill>
              </a:rPr>
              <a:t>0%</a:t>
            </a:r>
            <a:endParaRPr lang="ko-KR" altLang="en-US" sz="13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722905" y="3955463"/>
            <a:ext cx="7257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chemeClr val="accent3">
                    <a:lumMod val="75000"/>
                  </a:schemeClr>
                </a:solidFill>
              </a:rPr>
              <a:t>80%</a:t>
            </a:r>
            <a:endParaRPr lang="ko-KR" altLang="en-US" sz="13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722905" y="5036791"/>
            <a:ext cx="7257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chemeClr val="accent3">
                    <a:lumMod val="75000"/>
                  </a:schemeClr>
                </a:solidFill>
              </a:rPr>
              <a:t>75%</a:t>
            </a:r>
            <a:endParaRPr lang="ko-KR" altLang="en-US" sz="13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913" y="1225816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+mj-ea"/>
                <a:ea typeface="+mj-ea"/>
              </a:rPr>
              <a:t>교육 </a:t>
            </a:r>
            <a:r>
              <a:rPr lang="en-US" altLang="ko-KR" sz="2400" b="1" dirty="0" smtClean="0">
                <a:latin typeface="+mj-ea"/>
                <a:ea typeface="+mj-ea"/>
              </a:rPr>
              <a:t>/ </a:t>
            </a:r>
            <a:r>
              <a:rPr lang="ko-KR" altLang="en-US" sz="2400" b="1" dirty="0" err="1" smtClean="0">
                <a:latin typeface="+mj-ea"/>
                <a:ea typeface="+mj-ea"/>
              </a:rPr>
              <a:t>연수사항</a:t>
            </a:r>
            <a:endParaRPr lang="ko-KR" altLang="en-US" sz="2400" b="1" dirty="0">
              <a:latin typeface="+mj-ea"/>
              <a:ea typeface="+mj-ea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63513" y="1790333"/>
            <a:ext cx="1987096" cy="12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63513" y="1902121"/>
            <a:ext cx="2515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2023. 02. 06. ~ 2023. 07. 31.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284792" y="1902121"/>
            <a:ext cx="5523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JAVA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와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AI/RPA/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빅데이터를 이용한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E-Commerce 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개발자 양성 과정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527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8100" y="3267074"/>
            <a:ext cx="9144000" cy="931645"/>
          </a:xfrm>
        </p:spPr>
        <p:txBody>
          <a:bodyPr/>
          <a:lstStyle/>
          <a:p>
            <a:r>
              <a:rPr lang="ko-KR" altLang="en-US" sz="6600" dirty="0" smtClean="0"/>
              <a:t>감사 합니다</a:t>
            </a:r>
            <a:r>
              <a:rPr lang="en-US" altLang="ko-KR" sz="6600" dirty="0"/>
              <a:t>.</a:t>
            </a:r>
            <a:endParaRPr lang="ko-KR" altLang="en-US" sz="6600" dirty="0"/>
          </a:p>
        </p:txBody>
      </p:sp>
      <p:sp>
        <p:nvSpPr>
          <p:cNvPr id="99" name="직각 삼각형 98"/>
          <p:cNvSpPr/>
          <p:nvPr/>
        </p:nvSpPr>
        <p:spPr>
          <a:xfrm>
            <a:off x="1" y="2057400"/>
            <a:ext cx="1447800" cy="4800600"/>
          </a:xfrm>
          <a:prstGeom prst="rtTriangle">
            <a:avLst/>
          </a:prstGeom>
          <a:solidFill>
            <a:srgbClr val="5D647B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cme" panose="02000706050000020004" pitchFamily="2" charset="0"/>
            </a:endParaRPr>
          </a:p>
        </p:txBody>
      </p:sp>
      <p:sp>
        <p:nvSpPr>
          <p:cNvPr id="100" name="직각 삼각형 99"/>
          <p:cNvSpPr/>
          <p:nvPr/>
        </p:nvSpPr>
        <p:spPr>
          <a:xfrm>
            <a:off x="0" y="4495801"/>
            <a:ext cx="4533900" cy="2362199"/>
          </a:xfrm>
          <a:prstGeom prst="rtTriangle">
            <a:avLst/>
          </a:prstGeom>
          <a:solidFill>
            <a:srgbClr val="5D647B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cme" panose="02000706050000020004" pitchFamily="2" charset="0"/>
            </a:endParaRPr>
          </a:p>
        </p:txBody>
      </p:sp>
      <p:sp>
        <p:nvSpPr>
          <p:cNvPr id="101" name="직각 삼각형 100"/>
          <p:cNvSpPr/>
          <p:nvPr/>
        </p:nvSpPr>
        <p:spPr>
          <a:xfrm flipH="1">
            <a:off x="7696200" y="2057400"/>
            <a:ext cx="1447800" cy="4800600"/>
          </a:xfrm>
          <a:prstGeom prst="rtTriangle">
            <a:avLst/>
          </a:prstGeom>
          <a:solidFill>
            <a:srgbClr val="5D647B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cme" panose="02000706050000020004" pitchFamily="2" charset="0"/>
            </a:endParaRPr>
          </a:p>
        </p:txBody>
      </p:sp>
      <p:sp>
        <p:nvSpPr>
          <p:cNvPr id="102" name="직각 삼각형 101"/>
          <p:cNvSpPr/>
          <p:nvPr/>
        </p:nvSpPr>
        <p:spPr>
          <a:xfrm flipH="1">
            <a:off x="4610100" y="4495800"/>
            <a:ext cx="4533900" cy="2362199"/>
          </a:xfrm>
          <a:prstGeom prst="rtTriangle">
            <a:avLst/>
          </a:prstGeom>
          <a:solidFill>
            <a:srgbClr val="5D647B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cme" panose="0200070605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98391" y="4245515"/>
            <a:ext cx="3712959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 smtClean="0">
                <a:solidFill>
                  <a:schemeClr val="bg1"/>
                </a:solidFill>
              </a:rPr>
              <a:t>이름</a:t>
            </a:r>
            <a:r>
              <a:rPr lang="ko-KR" altLang="en-US" sz="1050" dirty="0" smtClean="0">
                <a:solidFill>
                  <a:schemeClr val="bg1"/>
                </a:solidFill>
              </a:rPr>
              <a:t>           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김강민</a:t>
            </a:r>
            <a:r>
              <a:rPr lang="ko-KR" altLang="en-US" sz="1050" dirty="0" smtClean="0">
                <a:solidFill>
                  <a:schemeClr val="bg1"/>
                </a:solidFill>
              </a:rPr>
              <a:t>    </a:t>
            </a:r>
            <a:r>
              <a:rPr lang="en-US" altLang="ko-KR" sz="1050" dirty="0" smtClean="0">
                <a:solidFill>
                  <a:schemeClr val="bg1"/>
                </a:solidFill>
              </a:rPr>
              <a:t>KIM KANG MIN</a:t>
            </a:r>
          </a:p>
          <a:p>
            <a:pPr>
              <a:lnSpc>
                <a:spcPct val="150000"/>
              </a:lnSpc>
            </a:pPr>
            <a:r>
              <a:rPr lang="ko-KR" altLang="en-US" sz="1050" b="1" dirty="0" smtClean="0">
                <a:solidFill>
                  <a:schemeClr val="bg1"/>
                </a:solidFill>
              </a:rPr>
              <a:t>전화번호</a:t>
            </a:r>
            <a:r>
              <a:rPr lang="ko-KR" altLang="en-US" sz="1050" dirty="0" smtClean="0">
                <a:solidFill>
                  <a:schemeClr val="bg1"/>
                </a:solidFill>
              </a:rPr>
              <a:t> </a:t>
            </a:r>
            <a:r>
              <a:rPr lang="en-US" altLang="ko-KR" sz="1050" dirty="0" smtClean="0">
                <a:solidFill>
                  <a:schemeClr val="bg1"/>
                </a:solidFill>
              </a:rPr>
              <a:t>   010-9731-7316</a:t>
            </a:r>
          </a:p>
          <a:p>
            <a:pPr>
              <a:lnSpc>
                <a:spcPct val="150000"/>
              </a:lnSpc>
            </a:pPr>
            <a:r>
              <a:rPr lang="ko-KR" altLang="en-US" sz="1050" b="1" dirty="0" smtClean="0">
                <a:solidFill>
                  <a:schemeClr val="bg1"/>
                </a:solidFill>
              </a:rPr>
              <a:t>이메일</a:t>
            </a:r>
            <a:r>
              <a:rPr lang="ko-KR" altLang="en-US" sz="1050" dirty="0" smtClean="0">
                <a:solidFill>
                  <a:schemeClr val="bg1"/>
                </a:solidFill>
              </a:rPr>
              <a:t>        </a:t>
            </a:r>
            <a:r>
              <a:rPr lang="en-US" altLang="ko-KR" sz="1050" dirty="0" smtClean="0">
                <a:solidFill>
                  <a:schemeClr val="bg1"/>
                </a:solidFill>
              </a:rPr>
              <a:t>gpfk000@naver.com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</a:rPr>
              <a:t>AWS</a:t>
            </a:r>
            <a:r>
              <a:rPr lang="en-US" altLang="ko-KR" sz="1100" b="1" dirty="0">
                <a:solidFill>
                  <a:schemeClr val="bg1"/>
                </a:solidFill>
              </a:rPr>
              <a:t>          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1050" dirty="0" smtClean="0">
                <a:solidFill>
                  <a:schemeClr val="bg1"/>
                </a:solidFill>
              </a:rPr>
              <a:t>http</a:t>
            </a:r>
            <a:r>
              <a:rPr lang="en-US" altLang="ko-KR" sz="1050" dirty="0">
                <a:solidFill>
                  <a:schemeClr val="bg1"/>
                </a:solidFill>
              </a:rPr>
              <a:t>://</a:t>
            </a:r>
            <a:r>
              <a:rPr lang="en-US" altLang="ko-KR" sz="1050" dirty="0" smtClean="0">
                <a:solidFill>
                  <a:schemeClr val="bg1"/>
                </a:solidFill>
              </a:rPr>
              <a:t>3.35.230.63:8080/munbanggu/main/main.do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pic>
        <p:nvPicPr>
          <p:cNvPr id="9" name="내용 개체 틀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4" t="5517" r="34831" b="38070"/>
          <a:stretch/>
        </p:blipFill>
        <p:spPr>
          <a:xfrm>
            <a:off x="3947540" y="1585968"/>
            <a:ext cx="1153670" cy="11825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3267454" y="2844690"/>
            <a:ext cx="268529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/>
                </a:solidFill>
              </a:rPr>
              <a:t>https://github.com/HIkangmin/project.git</a:t>
            </a:r>
          </a:p>
        </p:txBody>
      </p:sp>
    </p:spTree>
    <p:extLst>
      <p:ext uri="{BB962C8B-B14F-4D97-AF65-F5344CB8AC3E}">
        <p14:creationId xmlns:p14="http://schemas.microsoft.com/office/powerpoint/2010/main" val="276585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Team Project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548" y="1315614"/>
            <a:ext cx="2554061" cy="16771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80" y="1267456"/>
            <a:ext cx="3105150" cy="1476375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1906620" y="5459281"/>
            <a:ext cx="2527360" cy="596619"/>
            <a:chOff x="8949928" y="2140705"/>
            <a:chExt cx="2398432" cy="535581"/>
          </a:xfrm>
        </p:grpSpPr>
        <p:sp>
          <p:nvSpPr>
            <p:cNvPr id="54" name="speed"/>
            <p:cNvSpPr txBox="1">
              <a:spLocks noChangeArrowheads="1"/>
            </p:cNvSpPr>
            <p:nvPr/>
          </p:nvSpPr>
          <p:spPr bwMode="auto">
            <a:xfrm>
              <a:off x="8949928" y="2450882"/>
              <a:ext cx="2398432" cy="225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2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cme" panose="02000706050000020004" pitchFamily="2" charset="0"/>
                  <a:cs typeface="Tahoma" panose="020B0604030504040204" pitchFamily="34" charset="0"/>
                </a:rPr>
                <a:t>Shopping mall</a:t>
              </a:r>
            </a:p>
          </p:txBody>
        </p:sp>
        <p:sp>
          <p:nvSpPr>
            <p:cNvPr id="55" name="speed"/>
            <p:cNvSpPr txBox="1">
              <a:spLocks noChangeArrowheads="1"/>
            </p:cNvSpPr>
            <p:nvPr/>
          </p:nvSpPr>
          <p:spPr bwMode="auto">
            <a:xfrm>
              <a:off x="8949928" y="2140705"/>
              <a:ext cx="2010289" cy="24471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cme" panose="02000706050000020004" pitchFamily="2" charset="0"/>
                  <a:cs typeface="Tahoma" panose="020B0604030504040204" pitchFamily="34" charset="0"/>
                </a:rPr>
                <a:t>Spring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647607" y="5459281"/>
            <a:ext cx="2590620" cy="828701"/>
            <a:chOff x="8949928" y="2173883"/>
            <a:chExt cx="2398432" cy="1138907"/>
          </a:xfrm>
        </p:grpSpPr>
        <p:sp>
          <p:nvSpPr>
            <p:cNvPr id="57" name="speed"/>
            <p:cNvSpPr txBox="1">
              <a:spLocks noChangeArrowheads="1"/>
            </p:cNvSpPr>
            <p:nvPr/>
          </p:nvSpPr>
          <p:spPr bwMode="auto">
            <a:xfrm>
              <a:off x="8949928" y="2666327"/>
              <a:ext cx="2398432" cy="646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2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cme" panose="02000706050000020004" pitchFamily="2" charset="0"/>
                  <a:cs typeface="Tahoma" panose="020B0604030504040204" pitchFamily="34" charset="0"/>
                </a:rPr>
                <a:t>Shooting game</a:t>
              </a:r>
            </a:p>
          </p:txBody>
        </p:sp>
        <p:sp>
          <p:nvSpPr>
            <p:cNvPr id="58" name="speed"/>
            <p:cNvSpPr txBox="1">
              <a:spLocks noChangeArrowheads="1"/>
            </p:cNvSpPr>
            <p:nvPr/>
          </p:nvSpPr>
          <p:spPr bwMode="auto">
            <a:xfrm>
              <a:off x="8949928" y="2173883"/>
              <a:ext cx="2010290" cy="49244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cme" panose="02000706050000020004" pitchFamily="2" charset="0"/>
                  <a:cs typeface="Tahoma" panose="020B0604030504040204" pitchFamily="34" charset="0"/>
                </a:rPr>
                <a:t>Python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864" y="3001992"/>
            <a:ext cx="2682589" cy="214797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552759" y="3001992"/>
            <a:ext cx="2708694" cy="21479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5118915" y="3001992"/>
            <a:ext cx="2708694" cy="214797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815" y="3036500"/>
            <a:ext cx="2656408" cy="20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4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0" y="17252"/>
            <a:ext cx="9144000" cy="552091"/>
          </a:xfrm>
        </p:spPr>
        <p:txBody>
          <a:bodyPr/>
          <a:lstStyle/>
          <a:p>
            <a:r>
              <a:rPr lang="en-US" altLang="ko-KR" sz="2500" dirty="0"/>
              <a:t>Team Project </a:t>
            </a:r>
            <a:r>
              <a:rPr lang="en-US" altLang="ko-KR" sz="2500" dirty="0" smtClean="0"/>
              <a:t>(1) </a:t>
            </a:r>
            <a:r>
              <a:rPr lang="en-US" altLang="ko-KR" sz="2500" dirty="0"/>
              <a:t>Shopping mall</a:t>
            </a:r>
            <a:br>
              <a:rPr lang="en-US" altLang="ko-KR" sz="2500" dirty="0"/>
            </a:br>
            <a:r>
              <a:rPr lang="en-US" altLang="ko-KR" sz="2500" dirty="0"/>
              <a:t>                                                            </a:t>
            </a:r>
            <a:r>
              <a:rPr lang="en-US" altLang="ko-KR" sz="1800" dirty="0"/>
              <a:t>Spring </a:t>
            </a:r>
            <a:r>
              <a:rPr lang="en-US" altLang="ko-KR" sz="1800" dirty="0" smtClean="0"/>
              <a:t>, </a:t>
            </a:r>
            <a:r>
              <a:rPr lang="en-US" altLang="ko-KR" sz="1800" dirty="0"/>
              <a:t>STS3 </a:t>
            </a:r>
            <a:r>
              <a:rPr lang="ko-KR" altLang="en-US" sz="1800" dirty="0"/>
              <a:t>을 이용한 쇼핑몰 개발</a:t>
            </a:r>
          </a:p>
        </p:txBody>
      </p:sp>
      <p:sp>
        <p:nvSpPr>
          <p:cNvPr id="30" name="object 90"/>
          <p:cNvSpPr/>
          <p:nvPr/>
        </p:nvSpPr>
        <p:spPr>
          <a:xfrm>
            <a:off x="4245890" y="1427281"/>
            <a:ext cx="45719" cy="4720280"/>
          </a:xfrm>
          <a:custGeom>
            <a:avLst/>
            <a:gdLst/>
            <a:ahLst/>
            <a:cxnLst/>
            <a:rect l="l" t="t" r="r" b="b"/>
            <a:pathLst>
              <a:path w="15239" h="4630420">
                <a:moveTo>
                  <a:pt x="14732" y="0"/>
                </a:moveTo>
                <a:lnTo>
                  <a:pt x="0" y="4630331"/>
                </a:lnTo>
              </a:path>
            </a:pathLst>
          </a:custGeom>
          <a:ln w="28575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78327" y="2381738"/>
            <a:ext cx="260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PEREIOD</a:t>
            </a: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2023. 06. 19. ~ 2023. 07. 31. (</a:t>
            </a:r>
            <a:r>
              <a:rPr lang="ko-KR" altLang="en-US" sz="1200" dirty="0">
                <a:latin typeface="Eras Medium ITC" panose="020B0602030504020804" pitchFamily="34" charset="0"/>
              </a:rPr>
              <a:t>약</a:t>
            </a:r>
            <a:r>
              <a:rPr lang="en-US" altLang="ko-KR" sz="1200" dirty="0">
                <a:latin typeface="Eras Medium ITC" panose="020B0602030504020804" pitchFamily="34" charset="0"/>
              </a:rPr>
              <a:t>6</a:t>
            </a:r>
            <a:r>
              <a:rPr lang="ko-KR" altLang="en-US" sz="1200" dirty="0">
                <a:latin typeface="Eras Medium ITC" panose="020B0602030504020804" pitchFamily="34" charset="0"/>
              </a:rPr>
              <a:t>주</a:t>
            </a:r>
            <a:r>
              <a:rPr lang="en-US" altLang="ko-KR" sz="1200" dirty="0">
                <a:latin typeface="Eras Medium ITC" panose="020B0602030504020804" pitchFamily="34" charset="0"/>
              </a:rPr>
              <a:t>)</a:t>
            </a:r>
            <a:endParaRPr lang="ko-KR" altLang="en-US" sz="1200" dirty="0">
              <a:latin typeface="Eras Medium ITC" panose="020B06020305040208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8327" y="3149856"/>
            <a:ext cx="3754412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TECHNOLOGY</a:t>
            </a: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Environment : STS3, Visual Studio Code</a:t>
            </a: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Language : </a:t>
            </a:r>
            <a:r>
              <a:rPr lang="en-US" altLang="ko-KR" sz="1150" dirty="0">
                <a:latin typeface="Eras Medium ITC" panose="020B0602030504020804" pitchFamily="34" charset="0"/>
              </a:rPr>
              <a:t>Java, HTML, CSS, SQL</a:t>
            </a:r>
          </a:p>
          <a:p>
            <a:r>
              <a:rPr lang="en-US" altLang="ko-KR" sz="1150" dirty="0">
                <a:latin typeface="Eras Medium ITC" panose="020B0602030504020804" pitchFamily="34" charset="0"/>
              </a:rPr>
              <a:t>                     </a:t>
            </a:r>
            <a:r>
              <a:rPr lang="en-US" altLang="ko-KR" sz="1150" dirty="0" err="1">
                <a:latin typeface="Eras Medium ITC" panose="020B0602030504020804" pitchFamily="34" charset="0"/>
              </a:rPr>
              <a:t>Jquery</a:t>
            </a:r>
            <a:r>
              <a:rPr lang="en-US" altLang="ko-KR" sz="1150" dirty="0">
                <a:latin typeface="Eras Medium ITC" panose="020B0602030504020804" pitchFamily="34" charset="0"/>
              </a:rPr>
              <a:t>(AJAX), Java script</a:t>
            </a: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Database : Oracle 22.2, Maria DB 10.5</a:t>
            </a: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Framework &amp; Library : Spring 4.1.1, </a:t>
            </a:r>
            <a:r>
              <a:rPr lang="en-US" altLang="ko-KR" sz="1200" dirty="0" err="1">
                <a:latin typeface="Eras Medium ITC" panose="020B0602030504020804" pitchFamily="34" charset="0"/>
              </a:rPr>
              <a:t>jstl</a:t>
            </a:r>
            <a:r>
              <a:rPr lang="en-US" altLang="ko-KR" sz="1200" dirty="0">
                <a:latin typeface="Eras Medium ITC" panose="020B0602030504020804" pitchFamily="34" charset="0"/>
              </a:rPr>
              <a:t> 1.2, </a:t>
            </a:r>
            <a:r>
              <a:rPr lang="en-US" altLang="ko-KR" sz="1200" dirty="0" err="1">
                <a:latin typeface="Eras Medium ITC" panose="020B0602030504020804" pitchFamily="34" charset="0"/>
              </a:rPr>
              <a:t>jdbc</a:t>
            </a:r>
            <a:r>
              <a:rPr lang="en-US" altLang="ko-KR" sz="1200" dirty="0">
                <a:latin typeface="Eras Medium ITC" panose="020B0602030504020804" pitchFamily="34" charset="0"/>
              </a:rPr>
              <a:t> 3.1.4, </a:t>
            </a: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                                        </a:t>
            </a:r>
            <a:r>
              <a:rPr lang="en-US" altLang="ko-KR" sz="1200" dirty="0" err="1">
                <a:latin typeface="Eras Medium ITC" panose="020B0602030504020804" pitchFamily="34" charset="0"/>
              </a:rPr>
              <a:t>lombok</a:t>
            </a:r>
            <a:r>
              <a:rPr lang="en-US" altLang="ko-KR" sz="1200" dirty="0">
                <a:latin typeface="Eras Medium ITC" panose="020B0602030504020804" pitchFamily="34" charset="0"/>
              </a:rPr>
              <a:t> 1.18, </a:t>
            </a:r>
            <a:r>
              <a:rPr lang="en-US" altLang="ko-KR" sz="1200" dirty="0" err="1">
                <a:latin typeface="Eras Medium ITC" panose="020B0602030504020804" pitchFamily="34" charset="0"/>
              </a:rPr>
              <a:t>mybatis</a:t>
            </a:r>
            <a:r>
              <a:rPr lang="en-US" altLang="ko-KR" sz="1200" dirty="0">
                <a:latin typeface="Eras Medium ITC" panose="020B0602030504020804" pitchFamily="34" charset="0"/>
              </a:rPr>
              <a:t> 3.1</a:t>
            </a: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OS : Windows, </a:t>
            </a:r>
            <a:r>
              <a:rPr lang="en-US" altLang="ko-KR" sz="1200" dirty="0" smtClean="0">
                <a:latin typeface="Eras Medium ITC" panose="020B0602030504020804" pitchFamily="34" charset="0"/>
              </a:rPr>
              <a:t>Linux</a:t>
            </a:r>
          </a:p>
          <a:p>
            <a:r>
              <a:rPr lang="en-US" altLang="ko-KR" sz="1200" dirty="0" smtClean="0">
                <a:latin typeface="Eras Medium ITC" panose="020B0602030504020804" pitchFamily="34" charset="0"/>
              </a:rPr>
              <a:t>SERVER : Tomcat 9.0</a:t>
            </a:r>
            <a:endParaRPr lang="ko-KR" altLang="en-US" sz="1200" dirty="0">
              <a:latin typeface="Eras Medium ITC" panose="020B06020305040208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8327" y="1354658"/>
            <a:ext cx="3676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OVERVIEW</a:t>
            </a: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1</a:t>
            </a:r>
            <a:r>
              <a:rPr lang="ko-KR" altLang="en-US" sz="1200" dirty="0">
                <a:latin typeface="Eras Medium ITC" panose="020B0602030504020804" pitchFamily="34" charset="0"/>
              </a:rPr>
              <a:t>인 가구 증가로 </a:t>
            </a:r>
            <a:r>
              <a:rPr lang="ko-KR" altLang="en-US" sz="1200" dirty="0" err="1">
                <a:latin typeface="Eras Medium ITC" panose="020B0602030504020804" pitchFamily="34" charset="0"/>
              </a:rPr>
              <a:t>혼술족의</a:t>
            </a:r>
            <a:r>
              <a:rPr lang="ko-KR" altLang="en-US" sz="1200" dirty="0">
                <a:latin typeface="Eras Medium ITC" panose="020B0602030504020804" pitchFamily="34" charset="0"/>
              </a:rPr>
              <a:t> 먹거리를 판매하며</a:t>
            </a:r>
            <a:r>
              <a:rPr lang="en-US" altLang="ko-KR" sz="1200" dirty="0">
                <a:latin typeface="Eras Medium ITC" panose="020B0602030504020804" pitchFamily="34" charset="0"/>
              </a:rPr>
              <a:t>,</a:t>
            </a:r>
          </a:p>
          <a:p>
            <a:r>
              <a:rPr lang="ko-KR" altLang="en-US" sz="1200" dirty="0">
                <a:latin typeface="Eras Medium ITC" panose="020B0602030504020804" pitchFamily="34" charset="0"/>
              </a:rPr>
              <a:t>과거 유년기의 향수를 유발하여</a:t>
            </a:r>
            <a:r>
              <a:rPr lang="en-US" altLang="ko-KR" sz="1200" dirty="0">
                <a:latin typeface="Eras Medium ITC" panose="020B0602030504020804" pitchFamily="34" charset="0"/>
              </a:rPr>
              <a:t>, </a:t>
            </a:r>
            <a:r>
              <a:rPr lang="ko-KR" altLang="en-US" sz="1200" dirty="0">
                <a:latin typeface="Eras Medium ITC" panose="020B0602030504020804" pitchFamily="34" charset="0"/>
              </a:rPr>
              <a:t>장난감까지 판매</a:t>
            </a:r>
            <a:endParaRPr lang="en-US" altLang="ko-KR" sz="1200" dirty="0">
              <a:latin typeface="Eras Medium ITC" panose="020B0602030504020804" pitchFamily="34" charset="0"/>
            </a:endParaRPr>
          </a:p>
          <a:p>
            <a:r>
              <a:rPr lang="ko-KR" altLang="en-US" sz="1200" dirty="0">
                <a:latin typeface="Eras Medium ITC" panose="020B0602030504020804" pitchFamily="34" charset="0"/>
              </a:rPr>
              <a:t>대</a:t>
            </a:r>
            <a:r>
              <a:rPr lang="en-US" altLang="ko-KR" sz="1200" dirty="0">
                <a:latin typeface="Eras Medium ITC" panose="020B0602030504020804" pitchFamily="34" charset="0"/>
              </a:rPr>
              <a:t>,</a:t>
            </a:r>
            <a:r>
              <a:rPr lang="ko-KR" altLang="en-US" sz="1200" dirty="0">
                <a:latin typeface="Eras Medium ITC" panose="020B0602030504020804" pitchFamily="34" charset="0"/>
              </a:rPr>
              <a:t>소량 판매를 통한 편의성 제공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0" y="6476146"/>
            <a:ext cx="9144000" cy="3818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https://github.com/HIkangmin/project.git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261" y="1469516"/>
            <a:ext cx="2036266" cy="21783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510" y="1427282"/>
            <a:ext cx="2124543" cy="21747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427" y="3844808"/>
            <a:ext cx="2050099" cy="227124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4504592" y="1427282"/>
            <a:ext cx="2063935" cy="22206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672" y="3844806"/>
            <a:ext cx="2063936" cy="2271246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6791289" y="3830360"/>
            <a:ext cx="2063935" cy="229998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4505544" y="3832351"/>
            <a:ext cx="2063935" cy="22979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6791290" y="1427281"/>
            <a:ext cx="2063935" cy="22206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54576" y="4939539"/>
            <a:ext cx="37003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ROLE (TEAM MEMBER : </a:t>
            </a:r>
            <a:r>
              <a:rPr lang="en-US" altLang="ko-KR" sz="2000" b="1" dirty="0" smtClean="0"/>
              <a:t>3)</a:t>
            </a:r>
            <a:endParaRPr lang="en-US" altLang="ko-KR" sz="2000" b="1" dirty="0"/>
          </a:p>
          <a:p>
            <a:r>
              <a:rPr lang="ko-KR" altLang="en-US" sz="1200" dirty="0">
                <a:latin typeface="Eras Medium ITC" panose="020B0602030504020804" pitchFamily="34" charset="0"/>
              </a:rPr>
              <a:t>판매할 상품을 크롤링하여 </a:t>
            </a:r>
            <a:r>
              <a:rPr lang="en-US" altLang="ko-KR" sz="1200" dirty="0">
                <a:latin typeface="Eras Medium ITC" panose="020B0602030504020804" pitchFamily="34" charset="0"/>
              </a:rPr>
              <a:t>jpg</a:t>
            </a:r>
            <a:r>
              <a:rPr lang="ko-KR" altLang="en-US" sz="1200" dirty="0">
                <a:latin typeface="Eras Medium ITC" panose="020B0602030504020804" pitchFamily="34" charset="0"/>
              </a:rPr>
              <a:t>와 </a:t>
            </a:r>
            <a:r>
              <a:rPr lang="en-US" altLang="ko-KR" sz="1200" dirty="0">
                <a:latin typeface="Eras Medium ITC" panose="020B0602030504020804" pitchFamily="34" charset="0"/>
              </a:rPr>
              <a:t>excel </a:t>
            </a:r>
            <a:r>
              <a:rPr lang="ko-KR" altLang="en-US" sz="1200" dirty="0">
                <a:latin typeface="Eras Medium ITC" panose="020B0602030504020804" pitchFamily="34" charset="0"/>
              </a:rPr>
              <a:t>데이터 수집</a:t>
            </a:r>
            <a:endParaRPr lang="en-US" altLang="ko-KR" sz="1200" dirty="0">
              <a:latin typeface="Eras Medium ITC" panose="020B0602030504020804" pitchFamily="34" charset="0"/>
            </a:endParaRP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Html, </a:t>
            </a:r>
            <a:r>
              <a:rPr lang="en-US" altLang="ko-KR" sz="1200" dirty="0" err="1">
                <a:latin typeface="Eras Medium ITC" panose="020B0602030504020804" pitchFamily="34" charset="0"/>
              </a:rPr>
              <a:t>css</a:t>
            </a:r>
            <a:r>
              <a:rPr lang="en-US" altLang="ko-KR" sz="1200" dirty="0">
                <a:latin typeface="Eras Medium ITC" panose="020B0602030504020804" pitchFamily="34" charset="0"/>
              </a:rPr>
              <a:t>, java script</a:t>
            </a:r>
            <a:r>
              <a:rPr lang="ko-KR" altLang="en-US" sz="1200" dirty="0">
                <a:latin typeface="Eras Medium ITC" panose="020B0602030504020804" pitchFamily="34" charset="0"/>
              </a:rPr>
              <a:t>를 통한 게시판 구현</a:t>
            </a:r>
            <a:endParaRPr lang="en-US" altLang="ko-KR" sz="1200" dirty="0">
              <a:latin typeface="Eras Medium ITC" panose="020B0602030504020804" pitchFamily="34" charset="0"/>
            </a:endParaRP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DB </a:t>
            </a:r>
            <a:r>
              <a:rPr lang="ko-KR" altLang="en-US" sz="1200" dirty="0">
                <a:latin typeface="Eras Medium ITC" panose="020B0602030504020804" pitchFamily="34" charset="0"/>
              </a:rPr>
              <a:t>구축 및 데이터 입력 </a:t>
            </a:r>
            <a:endParaRPr lang="en-US" altLang="ko-KR" sz="1200" dirty="0">
              <a:latin typeface="Eras Medium ITC" panose="020B0602030504020804" pitchFamily="34" charset="0"/>
            </a:endParaRP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DEPTH </a:t>
            </a:r>
            <a:r>
              <a:rPr lang="ko-KR" altLang="en-US" sz="1200" dirty="0">
                <a:latin typeface="Eras Medium ITC" panose="020B0602030504020804" pitchFamily="34" charset="0"/>
              </a:rPr>
              <a:t>에 따른 화면 페이지 구현 진행</a:t>
            </a:r>
            <a:endParaRPr lang="en-US" altLang="ko-KR" sz="1200" dirty="0">
              <a:latin typeface="Eras Medium ITC" panose="020B06020305040208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36132" y="953248"/>
            <a:ext cx="2786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64541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0" y="17252"/>
            <a:ext cx="9144000" cy="552091"/>
          </a:xfrm>
        </p:spPr>
        <p:txBody>
          <a:bodyPr/>
          <a:lstStyle/>
          <a:p>
            <a:r>
              <a:rPr lang="en-US" altLang="ko-KR" sz="2500" dirty="0"/>
              <a:t>Team Project </a:t>
            </a:r>
            <a:r>
              <a:rPr lang="en-US" altLang="ko-KR" sz="2500" dirty="0" smtClean="0"/>
              <a:t>(2) </a:t>
            </a:r>
            <a:r>
              <a:rPr lang="en-US" altLang="ko-KR" sz="2500" dirty="0" err="1"/>
              <a:t>Pygame</a:t>
            </a:r>
            <a:r>
              <a:rPr lang="en-US" altLang="ko-KR" sz="2500" dirty="0"/>
              <a:t>   </a:t>
            </a:r>
            <a:r>
              <a:rPr lang="ko-KR" altLang="en-US" sz="2500" dirty="0"/>
              <a:t>만들기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황야의 무법자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30" name="object 90"/>
          <p:cNvSpPr/>
          <p:nvPr/>
        </p:nvSpPr>
        <p:spPr>
          <a:xfrm>
            <a:off x="4285638" y="1432944"/>
            <a:ext cx="45719" cy="4886983"/>
          </a:xfrm>
          <a:custGeom>
            <a:avLst/>
            <a:gdLst/>
            <a:ahLst/>
            <a:cxnLst/>
            <a:rect l="l" t="t" r="r" b="b"/>
            <a:pathLst>
              <a:path w="15239" h="4630420">
                <a:moveTo>
                  <a:pt x="14732" y="0"/>
                </a:moveTo>
                <a:lnTo>
                  <a:pt x="0" y="4630331"/>
                </a:lnTo>
              </a:path>
            </a:pathLst>
          </a:custGeom>
          <a:ln w="28575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97377" y="2486609"/>
            <a:ext cx="260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PEREIOD</a:t>
            </a: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2023. 04. 03. ~ 2023. 04</a:t>
            </a:r>
            <a:r>
              <a:rPr lang="en-US" altLang="ko-KR" sz="1200" dirty="0" smtClean="0">
                <a:latin typeface="Eras Medium ITC" panose="020B0602030504020804" pitchFamily="34" charset="0"/>
              </a:rPr>
              <a:t>. 28. </a:t>
            </a:r>
            <a:r>
              <a:rPr lang="en-US" altLang="ko-KR" sz="1200" dirty="0">
                <a:latin typeface="Eras Medium ITC" panose="020B0602030504020804" pitchFamily="34" charset="0"/>
              </a:rPr>
              <a:t>(</a:t>
            </a:r>
            <a:r>
              <a:rPr lang="ko-KR" altLang="en-US" sz="1200" dirty="0">
                <a:latin typeface="Eras Medium ITC" panose="020B0602030504020804" pitchFamily="34" charset="0"/>
              </a:rPr>
              <a:t>약</a:t>
            </a:r>
            <a:r>
              <a:rPr lang="en-US" altLang="ko-KR" sz="1200" dirty="0">
                <a:latin typeface="Eras Medium ITC" panose="020B0602030504020804" pitchFamily="34" charset="0"/>
              </a:rPr>
              <a:t>4</a:t>
            </a:r>
            <a:r>
              <a:rPr lang="ko-KR" altLang="en-US" sz="1200" dirty="0">
                <a:latin typeface="Eras Medium ITC" panose="020B0602030504020804" pitchFamily="34" charset="0"/>
              </a:rPr>
              <a:t>주</a:t>
            </a:r>
            <a:r>
              <a:rPr lang="en-US" altLang="ko-KR" sz="1200" dirty="0">
                <a:latin typeface="Eras Medium ITC" panose="020B0602030504020804" pitchFamily="34" charset="0"/>
              </a:rPr>
              <a:t>)</a:t>
            </a:r>
            <a:endParaRPr lang="ko-KR" altLang="en-US" sz="1200" dirty="0">
              <a:latin typeface="Eras Medium ITC" panose="020B06020305040208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1499" y="3438069"/>
            <a:ext cx="3700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TECHNOLOGY</a:t>
            </a: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Environment : </a:t>
            </a:r>
            <a:r>
              <a:rPr lang="en-US" altLang="ko-KR" sz="1200" dirty="0" err="1">
                <a:latin typeface="Eras Medium ITC" panose="020B0602030504020804" pitchFamily="34" charset="0"/>
              </a:rPr>
              <a:t>Spyder</a:t>
            </a:r>
            <a:r>
              <a:rPr lang="en-US" altLang="ko-KR" sz="1200" dirty="0">
                <a:latin typeface="Eras Medium ITC" panose="020B0602030504020804" pitchFamily="34" charset="0"/>
              </a:rPr>
              <a:t>, Visual Studio Code</a:t>
            </a: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Language : </a:t>
            </a:r>
            <a:r>
              <a:rPr lang="en-US" altLang="ko-KR" sz="1200" dirty="0" smtClean="0">
                <a:latin typeface="Eras Medium ITC" panose="020B0602030504020804" pitchFamily="34" charset="0"/>
              </a:rPr>
              <a:t>python 3.9</a:t>
            </a:r>
            <a:endParaRPr lang="en-US" altLang="ko-KR" sz="1200" dirty="0">
              <a:latin typeface="Eras Medium ITC" panose="020B0602030504020804" pitchFamily="34" charset="0"/>
            </a:endParaRP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Framework &amp; Library : </a:t>
            </a:r>
            <a:r>
              <a:rPr lang="en-US" altLang="ko-KR" sz="1200" dirty="0" err="1">
                <a:latin typeface="Eras Medium ITC" panose="020B0602030504020804" pitchFamily="34" charset="0"/>
              </a:rPr>
              <a:t>Pygame</a:t>
            </a:r>
            <a:endParaRPr lang="ko-KR" altLang="en-US" sz="1200" dirty="0">
              <a:latin typeface="Eras Medium ITC" panose="020B06020305040208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36132" y="975684"/>
            <a:ext cx="2786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VISUALIZATION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476146"/>
            <a:ext cx="9144000" cy="3818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https://github.com/HIkangmin/pygame.git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7" y="1373708"/>
            <a:ext cx="3109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OVERVIEW</a:t>
            </a:r>
          </a:p>
          <a:p>
            <a:r>
              <a:rPr lang="ko-KR" altLang="en-US" sz="1200" dirty="0" err="1">
                <a:latin typeface="Eras Medium ITC" panose="020B0602030504020804" pitchFamily="34" charset="0"/>
              </a:rPr>
              <a:t>파이썬</a:t>
            </a:r>
            <a:r>
              <a:rPr lang="ko-KR" altLang="en-US" sz="1200" dirty="0">
                <a:latin typeface="Eras Medium ITC" panose="020B0602030504020804" pitchFamily="34" charset="0"/>
              </a:rPr>
              <a:t> </a:t>
            </a:r>
            <a:r>
              <a:rPr lang="en-US" altLang="ko-KR" sz="1200" dirty="0" err="1">
                <a:latin typeface="Eras Medium ITC" panose="020B0602030504020804" pitchFamily="34" charset="0"/>
              </a:rPr>
              <a:t>Pygame</a:t>
            </a:r>
            <a:r>
              <a:rPr lang="en-US" altLang="ko-KR" sz="1200" dirty="0">
                <a:latin typeface="Eras Medium ITC" panose="020B0602030504020804" pitchFamily="34" charset="0"/>
              </a:rPr>
              <a:t> </a:t>
            </a:r>
            <a:r>
              <a:rPr lang="ko-KR" altLang="en-US" sz="1200" dirty="0">
                <a:latin typeface="Eras Medium ITC" panose="020B0602030504020804" pitchFamily="34" charset="0"/>
              </a:rPr>
              <a:t>라이브러리를 이용하여</a:t>
            </a:r>
            <a:endParaRPr lang="en-US" altLang="ko-KR" sz="1200" dirty="0">
              <a:latin typeface="Eras Medium ITC" panose="020B0602030504020804" pitchFamily="34" charset="0"/>
            </a:endParaRP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Custom </a:t>
            </a:r>
            <a:r>
              <a:rPr lang="ko-KR" altLang="en-US" sz="1200" dirty="0">
                <a:latin typeface="Eras Medium ITC" panose="020B0602030504020804" pitchFamily="34" charset="0"/>
              </a:rPr>
              <a:t>슈팅 게임 만들기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1500" y="4849977"/>
            <a:ext cx="37003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ROLE (TEAM MEMBER : </a:t>
            </a:r>
            <a:r>
              <a:rPr lang="en-US" altLang="ko-KR" sz="2000" b="1" dirty="0" smtClean="0"/>
              <a:t>3)</a:t>
            </a:r>
            <a:endParaRPr lang="en-US" altLang="ko-KR" sz="2000" b="1" dirty="0"/>
          </a:p>
          <a:p>
            <a:r>
              <a:rPr lang="ko-KR" altLang="en-US" sz="1200" dirty="0">
                <a:latin typeface="Eras Medium ITC" panose="020B0602030504020804" pitchFamily="34" charset="0"/>
              </a:rPr>
              <a:t>원작 </a:t>
            </a:r>
            <a:r>
              <a:rPr lang="en-US" altLang="ko-KR" sz="1200" dirty="0">
                <a:latin typeface="Eras Medium ITC" panose="020B0602030504020804" pitchFamily="34" charset="0"/>
              </a:rPr>
              <a:t>Blood Bros. </a:t>
            </a:r>
            <a:r>
              <a:rPr lang="ko-KR" altLang="en-US" sz="1200" dirty="0">
                <a:latin typeface="Eras Medium ITC" panose="020B0602030504020804" pitchFamily="34" charset="0"/>
              </a:rPr>
              <a:t>을 모티브로 이미지 구현</a:t>
            </a:r>
            <a:endParaRPr lang="en-US" altLang="ko-KR" sz="1200" dirty="0">
              <a:latin typeface="Eras Medium ITC" panose="020B0602030504020804" pitchFamily="34" charset="0"/>
            </a:endParaRPr>
          </a:p>
          <a:p>
            <a:r>
              <a:rPr lang="ko-KR" altLang="en-US" sz="1200" dirty="0">
                <a:latin typeface="Eras Medium ITC" panose="020B0602030504020804" pitchFamily="34" charset="0"/>
              </a:rPr>
              <a:t>기본 코드 분석 </a:t>
            </a:r>
            <a:r>
              <a:rPr lang="en-US" altLang="ko-KR" sz="1200" dirty="0" err="1">
                <a:latin typeface="Eras Medium ITC" panose="020B0602030504020804" pitchFamily="34" charset="0"/>
              </a:rPr>
              <a:t>mousebuttonevent</a:t>
            </a:r>
            <a:endParaRPr lang="en-US" altLang="ko-KR" sz="1200" dirty="0">
              <a:latin typeface="Eras Medium ITC" panose="020B0602030504020804" pitchFamily="34" charset="0"/>
            </a:endParaRPr>
          </a:p>
          <a:p>
            <a:r>
              <a:rPr lang="en-US" altLang="ko-KR" sz="1200" dirty="0" err="1">
                <a:latin typeface="Eras Medium ITC" panose="020B0602030504020804" pitchFamily="34" charset="0"/>
              </a:rPr>
              <a:t>Keydownevent</a:t>
            </a:r>
            <a:r>
              <a:rPr lang="en-US" altLang="ko-KR" sz="1200" dirty="0">
                <a:latin typeface="Eras Medium ITC" panose="020B0602030504020804" pitchFamily="34" charset="0"/>
              </a:rPr>
              <a:t> </a:t>
            </a:r>
            <a:r>
              <a:rPr lang="ko-KR" altLang="en-US" sz="1200" dirty="0">
                <a:latin typeface="Eras Medium ITC" panose="020B0602030504020804" pitchFamily="34" charset="0"/>
              </a:rPr>
              <a:t>설정</a:t>
            </a:r>
            <a:endParaRPr lang="en-US" altLang="ko-KR" sz="1200" dirty="0">
              <a:latin typeface="Eras Medium ITC" panose="020B0602030504020804" pitchFamily="34" charset="0"/>
            </a:endParaRPr>
          </a:p>
          <a:p>
            <a:r>
              <a:rPr lang="ko-KR" altLang="en-US" sz="1200" dirty="0">
                <a:latin typeface="Eras Medium ITC" panose="020B0602030504020804" pitchFamily="34" charset="0"/>
              </a:rPr>
              <a:t>이미지 및 사운드 선정 및 구현</a:t>
            </a:r>
            <a:endParaRPr lang="en-US" altLang="ko-KR" sz="1200" dirty="0">
              <a:latin typeface="Eras Medium ITC" panose="020B06020305040208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225" y="1432944"/>
            <a:ext cx="2125257" cy="47336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070" y="1432944"/>
            <a:ext cx="2138972" cy="47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2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Personal Project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33" y="1309810"/>
            <a:ext cx="2853999" cy="19033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345" y="1480961"/>
            <a:ext cx="1681078" cy="15400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511" y="1309810"/>
            <a:ext cx="2737976" cy="1711235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797165" y="5476008"/>
            <a:ext cx="2985337" cy="727232"/>
            <a:chOff x="8949927" y="2068894"/>
            <a:chExt cx="2398432" cy="548272"/>
          </a:xfrm>
        </p:grpSpPr>
        <p:sp>
          <p:nvSpPr>
            <p:cNvPr id="36" name="speed"/>
            <p:cNvSpPr txBox="1">
              <a:spLocks noChangeArrowheads="1"/>
            </p:cNvSpPr>
            <p:nvPr/>
          </p:nvSpPr>
          <p:spPr bwMode="auto">
            <a:xfrm>
              <a:off x="8949927" y="2389189"/>
              <a:ext cx="2398432" cy="227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cme" panose="02000706050000020004"/>
                </a:rPr>
                <a:t>Robotic Process Automation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cme" panose="02000706050000020004"/>
                <a:cs typeface="Tahoma" panose="020B0604030504040204" pitchFamily="34" charset="0"/>
              </a:endParaRP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>
              <a:off x="8949927" y="2068894"/>
              <a:ext cx="2010288" cy="4420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cme" panose="02000706050000020004" pitchFamily="2" charset="0"/>
                  <a:cs typeface="Tahoma" panose="020B0604030504040204" pitchFamily="34" charset="0"/>
                </a:rPr>
                <a:t>RPA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867971" y="5478343"/>
            <a:ext cx="1969516" cy="724897"/>
            <a:chOff x="8949928" y="2140705"/>
            <a:chExt cx="2398432" cy="581631"/>
          </a:xfrm>
        </p:grpSpPr>
        <p:sp>
          <p:nvSpPr>
            <p:cNvPr id="39" name="speed"/>
            <p:cNvSpPr txBox="1">
              <a:spLocks noChangeArrowheads="1"/>
            </p:cNvSpPr>
            <p:nvPr/>
          </p:nvSpPr>
          <p:spPr bwMode="auto">
            <a:xfrm>
              <a:off x="8949928" y="2450882"/>
              <a:ext cx="2398432" cy="271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cme" panose="02000706050000020004" pitchFamily="2" charset="0"/>
                  <a:cs typeface="Tahoma" panose="020B0604030504040204" pitchFamily="34" charset="0"/>
                </a:rPr>
                <a:t>Web Crawling</a:t>
              </a:r>
            </a:p>
          </p:txBody>
        </p:sp>
        <p:sp>
          <p:nvSpPr>
            <p:cNvPr id="40" name="speed"/>
            <p:cNvSpPr txBox="1">
              <a:spLocks noChangeArrowheads="1"/>
            </p:cNvSpPr>
            <p:nvPr/>
          </p:nvSpPr>
          <p:spPr bwMode="auto">
            <a:xfrm>
              <a:off x="8949928" y="2140705"/>
              <a:ext cx="2010289" cy="4420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cme" panose="02000706050000020004" pitchFamily="2" charset="0"/>
                  <a:cs typeface="Tahoma" panose="020B0604030504040204" pitchFamily="34" charset="0"/>
                </a:rPr>
                <a:t>Python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3794155" y="5467876"/>
            <a:ext cx="1997044" cy="811003"/>
            <a:chOff x="8949928" y="2140706"/>
            <a:chExt cx="2398432" cy="581631"/>
          </a:xfrm>
        </p:grpSpPr>
        <p:sp>
          <p:nvSpPr>
            <p:cNvPr id="42" name="speed"/>
            <p:cNvSpPr txBox="1">
              <a:spLocks noChangeArrowheads="1"/>
            </p:cNvSpPr>
            <p:nvPr/>
          </p:nvSpPr>
          <p:spPr bwMode="auto">
            <a:xfrm>
              <a:off x="8949928" y="2450883"/>
              <a:ext cx="2398432" cy="271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cme" panose="02000706050000020004" pitchFamily="2" charset="0"/>
                  <a:cs typeface="Tahoma" panose="020B0604030504040204" pitchFamily="34" charset="0"/>
                </a:rPr>
                <a:t>Business Intelligence</a:t>
              </a:r>
            </a:p>
          </p:txBody>
        </p:sp>
        <p:sp>
          <p:nvSpPr>
            <p:cNvPr id="43" name="speed"/>
            <p:cNvSpPr txBox="1">
              <a:spLocks noChangeArrowheads="1"/>
            </p:cNvSpPr>
            <p:nvPr/>
          </p:nvSpPr>
          <p:spPr bwMode="auto">
            <a:xfrm>
              <a:off x="8949928" y="2140706"/>
              <a:ext cx="2010290" cy="4420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cme" panose="02000706050000020004" pitchFamily="2" charset="0"/>
                  <a:cs typeface="Tahoma" panose="020B0604030504040204" pitchFamily="34" charset="0"/>
                </a:rPr>
                <a:t>Power BI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02" y="3213111"/>
            <a:ext cx="2390973" cy="1707832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521279" y="3213111"/>
            <a:ext cx="2402896" cy="1707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5029" y="3154179"/>
            <a:ext cx="2389496" cy="1774383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3427409" y="3213111"/>
            <a:ext cx="2402896" cy="1707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5379" y="3213111"/>
            <a:ext cx="2401056" cy="169721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3D2029-02A1-F890-08BD-88BC171F71A0}"/>
              </a:ext>
            </a:extLst>
          </p:cNvPr>
          <p:cNvSpPr/>
          <p:nvPr/>
        </p:nvSpPr>
        <p:spPr>
          <a:xfrm>
            <a:off x="6333539" y="3202489"/>
            <a:ext cx="2402896" cy="1707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20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0" y="17252"/>
            <a:ext cx="9144000" cy="552091"/>
          </a:xfrm>
        </p:spPr>
        <p:txBody>
          <a:bodyPr/>
          <a:lstStyle/>
          <a:p>
            <a:r>
              <a:rPr lang="en-US" altLang="ko-KR" sz="2800" dirty="0"/>
              <a:t>Personal Project </a:t>
            </a:r>
            <a:r>
              <a:rPr lang="en-US" altLang="ko-KR" sz="2500" dirty="0"/>
              <a:t>(1) : RPA (Auto market research)</a:t>
            </a:r>
            <a:endParaRPr lang="ko-KR" altLang="en-US" sz="1800" dirty="0"/>
          </a:p>
        </p:txBody>
      </p:sp>
      <p:sp>
        <p:nvSpPr>
          <p:cNvPr id="30" name="object 90"/>
          <p:cNvSpPr/>
          <p:nvPr/>
        </p:nvSpPr>
        <p:spPr>
          <a:xfrm>
            <a:off x="4266588" y="1640966"/>
            <a:ext cx="45719" cy="4783736"/>
          </a:xfrm>
          <a:custGeom>
            <a:avLst/>
            <a:gdLst/>
            <a:ahLst/>
            <a:cxnLst/>
            <a:rect l="l" t="t" r="r" b="b"/>
            <a:pathLst>
              <a:path w="15239" h="4630420">
                <a:moveTo>
                  <a:pt x="14732" y="0"/>
                </a:moveTo>
                <a:lnTo>
                  <a:pt x="0" y="4630331"/>
                </a:lnTo>
              </a:path>
            </a:pathLst>
          </a:custGeom>
          <a:ln w="28575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78327" y="2591384"/>
            <a:ext cx="260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PEREIOD</a:t>
            </a: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2023. 04. 17. ~ 2023. 04. 21. (1</a:t>
            </a:r>
            <a:r>
              <a:rPr lang="ko-KR" altLang="en-US" sz="1200" dirty="0">
                <a:latin typeface="Eras Medium ITC" panose="020B0602030504020804" pitchFamily="34" charset="0"/>
              </a:rPr>
              <a:t>주</a:t>
            </a:r>
            <a:r>
              <a:rPr lang="en-US" altLang="ko-KR" sz="1200" dirty="0">
                <a:latin typeface="Eras Medium ITC" panose="020B0602030504020804" pitchFamily="34" charset="0"/>
              </a:rPr>
              <a:t>)</a:t>
            </a:r>
            <a:endParaRPr lang="ko-KR" altLang="en-US" sz="1200" dirty="0">
              <a:latin typeface="Eras Medium ITC" panose="020B06020305040208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49" y="3542844"/>
            <a:ext cx="3700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TECHNOLOGY</a:t>
            </a: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Environment : </a:t>
            </a:r>
            <a:r>
              <a:rPr lang="en-US" altLang="ko-KR" sz="1200" dirty="0" err="1">
                <a:latin typeface="Eras Medium ITC" panose="020B0602030504020804" pitchFamily="34" charset="0"/>
              </a:rPr>
              <a:t>Brity</a:t>
            </a:r>
            <a:r>
              <a:rPr lang="en-US" altLang="ko-KR" sz="1200" dirty="0">
                <a:latin typeface="Eras Medium ITC" panose="020B0602030504020804" pitchFamily="34" charset="0"/>
              </a:rPr>
              <a:t> RPA Designer &amp; BOT</a:t>
            </a: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Language : Java script</a:t>
            </a: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OS : Window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8175" y="1478483"/>
            <a:ext cx="2786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VISUALIZATION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8327" y="1478483"/>
            <a:ext cx="36744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OVERVIEW</a:t>
            </a:r>
          </a:p>
          <a:p>
            <a:r>
              <a:rPr lang="ko-KR" altLang="en-US" sz="1200" dirty="0">
                <a:latin typeface="Eras Medium ITC" panose="020B0602030504020804" pitchFamily="34" charset="0"/>
              </a:rPr>
              <a:t>경쟁사 또는 원하는 상품에 대해 원하는 </a:t>
            </a:r>
            <a:r>
              <a:rPr lang="en-US" altLang="ko-KR" sz="1200" dirty="0">
                <a:latin typeface="Eras Medium ITC" panose="020B0602030504020804" pitchFamily="34" charset="0"/>
              </a:rPr>
              <a:t>Keyword</a:t>
            </a:r>
            <a:r>
              <a:rPr lang="ko-KR" altLang="en-US" sz="1200" dirty="0">
                <a:latin typeface="Eras Medium ITC" panose="020B0602030504020804" pitchFamily="34" charset="0"/>
              </a:rPr>
              <a:t>와</a:t>
            </a:r>
            <a:endParaRPr lang="en-US" altLang="ko-KR" sz="1200" dirty="0">
              <a:latin typeface="Eras Medium ITC" panose="020B0602030504020804" pitchFamily="34" charset="0"/>
            </a:endParaRP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Price </a:t>
            </a:r>
            <a:r>
              <a:rPr lang="ko-KR" altLang="en-US" sz="1200" dirty="0">
                <a:latin typeface="Eras Medium ITC" panose="020B0602030504020804" pitchFamily="34" charset="0"/>
              </a:rPr>
              <a:t>를 입력하여 경쟁사의 가격과 원하는 상품의 가격대를 편하게 비교할 수 있다</a:t>
            </a:r>
            <a:r>
              <a:rPr lang="en-US" altLang="ko-KR" sz="1200" dirty="0">
                <a:latin typeface="Eras Medium ITC" panose="020B0602030504020804" pitchFamily="34" charset="0"/>
              </a:rPr>
              <a:t>.</a:t>
            </a:r>
            <a:endParaRPr lang="ko-KR" altLang="en-US" sz="1200" dirty="0">
              <a:latin typeface="Eras Medium ITC" panose="020B06020305040208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2450" y="4954752"/>
            <a:ext cx="3700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ROLE ( 1 Person )</a:t>
            </a:r>
          </a:p>
          <a:p>
            <a:r>
              <a:rPr lang="en-US" altLang="ko-KR" sz="1200" dirty="0" err="1">
                <a:latin typeface="Eras Medium ITC" panose="020B0602030504020804" pitchFamily="34" charset="0"/>
              </a:rPr>
              <a:t>Brity</a:t>
            </a:r>
            <a:r>
              <a:rPr lang="en-US" altLang="ko-KR" sz="1200" dirty="0">
                <a:latin typeface="Eras Medium ITC" panose="020B0602030504020804" pitchFamily="34" charset="0"/>
              </a:rPr>
              <a:t> RPA Designer</a:t>
            </a:r>
            <a:r>
              <a:rPr lang="ko-KR" altLang="en-US" sz="1200" dirty="0">
                <a:latin typeface="Eras Medium ITC" panose="020B0602030504020804" pitchFamily="34" charset="0"/>
              </a:rPr>
              <a:t>을 통한 </a:t>
            </a:r>
            <a:r>
              <a:rPr lang="en-US" altLang="ko-KR" sz="1200" dirty="0">
                <a:latin typeface="Eras Medium ITC" panose="020B0602030504020804" pitchFamily="34" charset="0"/>
              </a:rPr>
              <a:t>Card </a:t>
            </a:r>
            <a:r>
              <a:rPr lang="ko-KR" altLang="en-US" sz="1200" dirty="0">
                <a:latin typeface="Eras Medium ITC" panose="020B0602030504020804" pitchFamily="34" charset="0"/>
              </a:rPr>
              <a:t>생성</a:t>
            </a:r>
            <a:endParaRPr lang="en-US" altLang="ko-KR" sz="1200" dirty="0">
              <a:latin typeface="Eras Medium ITC" panose="020B0602030504020804" pitchFamily="34" charset="0"/>
            </a:endParaRPr>
          </a:p>
          <a:p>
            <a:r>
              <a:rPr lang="en-US" altLang="ko-KR" sz="1200" dirty="0" err="1">
                <a:latin typeface="Eras Medium ITC" panose="020B0602030504020804" pitchFamily="34" charset="0"/>
              </a:rPr>
              <a:t>Brity</a:t>
            </a:r>
            <a:r>
              <a:rPr lang="en-US" altLang="ko-KR" sz="1200" dirty="0">
                <a:latin typeface="Eras Medium ITC" panose="020B0602030504020804" pitchFamily="34" charset="0"/>
              </a:rPr>
              <a:t> RPA BOT </a:t>
            </a:r>
            <a:r>
              <a:rPr lang="ko-KR" altLang="en-US" sz="1200" dirty="0">
                <a:latin typeface="Eras Medium ITC" panose="020B0602030504020804" pitchFamily="34" charset="0"/>
              </a:rPr>
              <a:t>배포 진행</a:t>
            </a:r>
            <a:endParaRPr lang="en-US" altLang="ko-KR" sz="1200" dirty="0">
              <a:latin typeface="Eras Medium ITC" panose="020B06020305040208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055" y="1990269"/>
            <a:ext cx="4194421" cy="21254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055" y="4329108"/>
            <a:ext cx="4194421" cy="196075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581054" y="1989093"/>
            <a:ext cx="4194421" cy="21266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81054" y="4360494"/>
            <a:ext cx="4194421" cy="19293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6476146"/>
            <a:ext cx="9144000" cy="3818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https://github.com/HIkangmin/project.git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19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0" y="17252"/>
            <a:ext cx="9144000" cy="552091"/>
          </a:xfrm>
        </p:spPr>
        <p:txBody>
          <a:bodyPr/>
          <a:lstStyle/>
          <a:p>
            <a:r>
              <a:rPr lang="en-US" altLang="ko-KR" sz="2800" dirty="0"/>
              <a:t>Personal Project (2) : </a:t>
            </a:r>
            <a:r>
              <a:rPr lang="ko-KR" altLang="en-US" sz="2500" dirty="0"/>
              <a:t>전국 미세먼지 분포도</a:t>
            </a:r>
            <a:r>
              <a:rPr lang="en-US" altLang="ko-KR" sz="2500" dirty="0"/>
              <a:t/>
            </a:r>
            <a:br>
              <a:rPr lang="en-US" altLang="ko-KR" sz="2500" dirty="0"/>
            </a:br>
            <a:r>
              <a:rPr lang="en-US" altLang="ko-KR" sz="2500" dirty="0"/>
              <a:t>                                                                                    (</a:t>
            </a:r>
            <a:r>
              <a:rPr lang="en-US" altLang="ko-KR" sz="2000" dirty="0"/>
              <a:t>fine dust distribution)</a:t>
            </a:r>
            <a:endParaRPr lang="ko-KR" altLang="en-US" sz="2000" dirty="0"/>
          </a:p>
        </p:txBody>
      </p:sp>
      <p:sp>
        <p:nvSpPr>
          <p:cNvPr id="30" name="object 90"/>
          <p:cNvSpPr/>
          <p:nvPr/>
        </p:nvSpPr>
        <p:spPr>
          <a:xfrm>
            <a:off x="4266588" y="1574291"/>
            <a:ext cx="45719" cy="4783736"/>
          </a:xfrm>
          <a:custGeom>
            <a:avLst/>
            <a:gdLst/>
            <a:ahLst/>
            <a:cxnLst/>
            <a:rect l="l" t="t" r="r" b="b"/>
            <a:pathLst>
              <a:path w="15239" h="4630420">
                <a:moveTo>
                  <a:pt x="14732" y="0"/>
                </a:moveTo>
                <a:lnTo>
                  <a:pt x="0" y="4630331"/>
                </a:lnTo>
              </a:path>
            </a:pathLst>
          </a:custGeom>
          <a:ln w="28575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78327" y="2731741"/>
            <a:ext cx="260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PEREIOD</a:t>
            </a: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2023. 05. 15. ~ 2023. 05</a:t>
            </a:r>
            <a:r>
              <a:rPr lang="en-US" altLang="ko-KR" sz="1200" dirty="0" smtClean="0">
                <a:latin typeface="Eras Medium ITC" panose="020B0602030504020804" pitchFamily="34" charset="0"/>
              </a:rPr>
              <a:t>. 19</a:t>
            </a:r>
            <a:r>
              <a:rPr lang="en-US" altLang="ko-KR" sz="1200" dirty="0">
                <a:latin typeface="Eras Medium ITC" panose="020B0602030504020804" pitchFamily="34" charset="0"/>
              </a:rPr>
              <a:t>. (1</a:t>
            </a:r>
            <a:r>
              <a:rPr lang="ko-KR" altLang="en-US" sz="1200" dirty="0">
                <a:latin typeface="Eras Medium ITC" panose="020B0602030504020804" pitchFamily="34" charset="0"/>
              </a:rPr>
              <a:t>주</a:t>
            </a:r>
            <a:r>
              <a:rPr lang="en-US" altLang="ko-KR" sz="1200" dirty="0">
                <a:latin typeface="Eras Medium ITC" panose="020B0602030504020804" pitchFamily="34" charset="0"/>
              </a:rPr>
              <a:t>)</a:t>
            </a:r>
            <a:endParaRPr lang="ko-KR" altLang="en-US" sz="1200" dirty="0">
              <a:latin typeface="Eras Medium ITC" panose="020B06020305040208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8327" y="3624293"/>
            <a:ext cx="3700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TECHNOLOGY</a:t>
            </a: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Environment : Power BI</a:t>
            </a: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OS : Window</a:t>
            </a:r>
            <a:endParaRPr lang="ko-KR" altLang="en-US" sz="1200" dirty="0">
              <a:latin typeface="Eras Medium ITC" panose="020B06020305040208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8175" y="1411808"/>
            <a:ext cx="2786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VISUALIZATION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8326" y="1411808"/>
            <a:ext cx="35784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OVERVIEW</a:t>
            </a:r>
          </a:p>
          <a:p>
            <a:r>
              <a:rPr lang="ko-KR" altLang="en-US" sz="1200" dirty="0">
                <a:latin typeface="Eras Medium ITC" panose="020B0602030504020804" pitchFamily="34" charset="0"/>
              </a:rPr>
              <a:t>해마다 발생되는 전국 미세먼지 분포도</a:t>
            </a:r>
            <a:r>
              <a:rPr lang="en-US" altLang="ko-KR" sz="1200" dirty="0">
                <a:latin typeface="Eras Medium ITC" panose="020B0602030504020804" pitchFamily="34" charset="0"/>
              </a:rPr>
              <a:t> </a:t>
            </a:r>
            <a:r>
              <a:rPr lang="ko-KR" altLang="en-US" sz="1200" dirty="0">
                <a:latin typeface="Eras Medium ITC" panose="020B0602030504020804" pitchFamily="34" charset="0"/>
              </a:rPr>
              <a:t>조사</a:t>
            </a:r>
            <a:endParaRPr lang="en-US" altLang="ko-KR" sz="1200" dirty="0">
              <a:latin typeface="Eras Medium ITC" panose="020B0602030504020804" pitchFamily="34" charset="0"/>
            </a:endParaRPr>
          </a:p>
          <a:p>
            <a:r>
              <a:rPr lang="ko-KR" altLang="en-US" sz="1200" dirty="0">
                <a:latin typeface="Eras Medium ITC" panose="020B0602030504020804" pitchFamily="34" charset="0"/>
              </a:rPr>
              <a:t>미세먼지의 양과 오염물질의 상관관계 조사</a:t>
            </a:r>
            <a:endParaRPr lang="en-US" altLang="ko-KR" sz="1200" dirty="0">
              <a:latin typeface="Eras Medium ITC" panose="020B0602030504020804" pitchFamily="34" charset="0"/>
            </a:endParaRPr>
          </a:p>
          <a:p>
            <a:r>
              <a:rPr lang="ko-KR" altLang="en-US" sz="1200" dirty="0">
                <a:latin typeface="Eras Medium ITC" panose="020B0602030504020804" pitchFamily="34" charset="0"/>
              </a:rPr>
              <a:t>미세먼지 많은 지역의 미세먼지 관측</a:t>
            </a:r>
            <a:endParaRPr lang="en-US" altLang="ko-KR" sz="1200" dirty="0">
              <a:latin typeface="Eras Medium ITC" panose="020B06020305040208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2450" y="4888077"/>
            <a:ext cx="37003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ROLE ( 1 Person )</a:t>
            </a:r>
          </a:p>
          <a:p>
            <a:r>
              <a:rPr lang="ko-KR" altLang="en-US" sz="1200" dirty="0" err="1">
                <a:latin typeface="Eras Medium ITC" panose="020B0602030504020804" pitchFamily="34" charset="0"/>
              </a:rPr>
              <a:t>행전안전부</a:t>
            </a:r>
            <a:r>
              <a:rPr lang="en-US" altLang="ko-KR" sz="1200" dirty="0">
                <a:latin typeface="Eras Medium ITC" panose="020B0602030504020804" pitchFamily="34" charset="0"/>
              </a:rPr>
              <a:t>, </a:t>
            </a:r>
            <a:r>
              <a:rPr lang="ko-KR" altLang="en-US" sz="1200" dirty="0">
                <a:latin typeface="Eras Medium ITC" panose="020B0602030504020804" pitchFamily="34" charset="0"/>
              </a:rPr>
              <a:t>환경부와 </a:t>
            </a:r>
            <a:r>
              <a:rPr lang="ko-KR" altLang="en-US" sz="1200" dirty="0" err="1">
                <a:latin typeface="Eras Medium ITC" panose="020B0602030504020804" pitchFamily="34" charset="0"/>
              </a:rPr>
              <a:t>국가통계포털의</a:t>
            </a:r>
            <a:endParaRPr lang="en-US" altLang="ko-KR" sz="1200" dirty="0">
              <a:latin typeface="Eras Medium ITC" panose="020B0602030504020804" pitchFamily="34" charset="0"/>
            </a:endParaRPr>
          </a:p>
          <a:p>
            <a:r>
              <a:rPr lang="ko-KR" altLang="en-US" sz="1200" dirty="0">
                <a:latin typeface="Eras Medium ITC" panose="020B0602030504020804" pitchFamily="34" charset="0"/>
              </a:rPr>
              <a:t>전국 미세먼지 </a:t>
            </a:r>
            <a:r>
              <a:rPr lang="ko-KR" altLang="en-US" sz="1200" dirty="0" err="1">
                <a:latin typeface="Eras Medium ITC" panose="020B0602030504020804" pitchFamily="34" charset="0"/>
              </a:rPr>
              <a:t>관측량</a:t>
            </a:r>
            <a:r>
              <a:rPr lang="ko-KR" altLang="en-US" sz="1200" dirty="0">
                <a:latin typeface="Eras Medium ITC" panose="020B0602030504020804" pitchFamily="34" charset="0"/>
              </a:rPr>
              <a:t> 조사</a:t>
            </a:r>
            <a:endParaRPr lang="en-US" altLang="ko-KR" sz="1200" dirty="0">
              <a:latin typeface="Eras Medium ITC" panose="020B0602030504020804" pitchFamily="34" charset="0"/>
            </a:endParaRP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Google map </a:t>
            </a:r>
            <a:r>
              <a:rPr lang="ko-KR" altLang="en-US" sz="1200" dirty="0">
                <a:latin typeface="Eras Medium ITC" panose="020B0602030504020804" pitchFamily="34" charset="0"/>
              </a:rPr>
              <a:t>을</a:t>
            </a:r>
            <a:r>
              <a:rPr lang="en-US" altLang="ko-KR" sz="1200" dirty="0">
                <a:latin typeface="Eras Medium ITC" panose="020B0602030504020804" pitchFamily="34" charset="0"/>
              </a:rPr>
              <a:t> </a:t>
            </a:r>
            <a:r>
              <a:rPr lang="ko-KR" altLang="en-US" sz="1200" dirty="0">
                <a:latin typeface="Eras Medium ITC" panose="020B0602030504020804" pitchFamily="34" charset="0"/>
              </a:rPr>
              <a:t>통한 지역 매칭</a:t>
            </a:r>
            <a:endParaRPr lang="en-US" altLang="ko-KR" sz="1200" dirty="0">
              <a:latin typeface="Eras Medium ITC" panose="020B0602030504020804" pitchFamily="34" charset="0"/>
            </a:endParaRPr>
          </a:p>
          <a:p>
            <a:r>
              <a:rPr lang="ko-KR" altLang="en-US" sz="1200" dirty="0">
                <a:latin typeface="Eras Medium ITC" panose="020B0602030504020804" pitchFamily="34" charset="0"/>
              </a:rPr>
              <a:t>전세계 미세먼지 발생량 조사</a:t>
            </a:r>
            <a:endParaRPr lang="en-US" altLang="ko-KR" sz="1200" dirty="0">
              <a:latin typeface="Eras Medium ITC" panose="020B06020305040208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32" y="1962113"/>
            <a:ext cx="1975449" cy="18783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345" y="1936235"/>
            <a:ext cx="1975449" cy="18783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31" y="4333213"/>
            <a:ext cx="1975449" cy="18783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345" y="4333212"/>
            <a:ext cx="1975449" cy="187830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499931" y="1948296"/>
            <a:ext cx="1975449" cy="18921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769345" y="1936235"/>
            <a:ext cx="1975449" cy="18921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769344" y="4333212"/>
            <a:ext cx="1975449" cy="18921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499930" y="4319396"/>
            <a:ext cx="1975449" cy="18921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6476146"/>
            <a:ext cx="9144000" cy="3818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https://github.com/HIkangmin/project.git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5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0" y="17252"/>
            <a:ext cx="9144000" cy="552091"/>
          </a:xfrm>
        </p:spPr>
        <p:txBody>
          <a:bodyPr/>
          <a:lstStyle/>
          <a:p>
            <a:r>
              <a:rPr lang="en-US" altLang="ko-KR" sz="2800" dirty="0"/>
              <a:t>Personal Project (3) : Python </a:t>
            </a:r>
            <a:r>
              <a:rPr lang="ko-KR" altLang="en-US" sz="2800" dirty="0"/>
              <a:t>을 이용한 </a:t>
            </a:r>
            <a:r>
              <a:rPr lang="ko-KR" altLang="en-US" sz="2800" dirty="0" err="1"/>
              <a:t>크롤링</a:t>
            </a:r>
            <a:r>
              <a:rPr lang="ko-KR" altLang="en-US" sz="2800" dirty="0"/>
              <a:t> </a:t>
            </a:r>
            <a:r>
              <a:rPr lang="en-US" altLang="ko-KR" sz="2200" dirty="0"/>
              <a:t>(Web Crawling)</a:t>
            </a:r>
            <a:endParaRPr lang="ko-KR" altLang="en-US" sz="2200" dirty="0"/>
          </a:p>
        </p:txBody>
      </p:sp>
      <p:sp>
        <p:nvSpPr>
          <p:cNvPr id="30" name="object 90"/>
          <p:cNvSpPr/>
          <p:nvPr/>
        </p:nvSpPr>
        <p:spPr>
          <a:xfrm>
            <a:off x="4333223" y="1422285"/>
            <a:ext cx="45719" cy="4783736"/>
          </a:xfrm>
          <a:custGeom>
            <a:avLst/>
            <a:gdLst/>
            <a:ahLst/>
            <a:cxnLst/>
            <a:rect l="l" t="t" r="r" b="b"/>
            <a:pathLst>
              <a:path w="15239" h="4630420">
                <a:moveTo>
                  <a:pt x="14732" y="0"/>
                </a:moveTo>
                <a:lnTo>
                  <a:pt x="0" y="4630331"/>
                </a:lnTo>
              </a:path>
            </a:pathLst>
          </a:custGeom>
          <a:ln w="28575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35477" y="2619959"/>
            <a:ext cx="260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PEREIOD</a:t>
            </a:r>
          </a:p>
          <a:p>
            <a:r>
              <a:rPr lang="en-US" altLang="ko-KR" sz="1200" dirty="0">
                <a:latin typeface="Eras Medium ITC" panose="020B0602030504020804" pitchFamily="34" charset="0"/>
              </a:rPr>
              <a:t>2023. 04. 29. ~ 2023. 04.30. (2</a:t>
            </a:r>
            <a:r>
              <a:rPr lang="ko-KR" altLang="en-US" sz="1200" dirty="0">
                <a:latin typeface="Eras Medium ITC" panose="020B0602030504020804" pitchFamily="34" charset="0"/>
              </a:rPr>
              <a:t>일</a:t>
            </a:r>
            <a:r>
              <a:rPr lang="en-US" altLang="ko-KR" sz="1200" dirty="0">
                <a:latin typeface="Eras Medium ITC" panose="020B0602030504020804" pitchFamily="34" charset="0"/>
              </a:rPr>
              <a:t>)</a:t>
            </a:r>
            <a:endParaRPr lang="ko-KR" altLang="en-US" sz="1200" dirty="0">
              <a:latin typeface="Eras Medium ITC" panose="020B06020305040208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9599" y="3571419"/>
            <a:ext cx="370030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TECHNOLOGY</a:t>
            </a:r>
          </a:p>
          <a:p>
            <a:r>
              <a:rPr lang="en-US" altLang="ko-KR" sz="1400" dirty="0">
                <a:latin typeface="Eras Medium ITC" panose="020B0602030504020804" pitchFamily="34" charset="0"/>
              </a:rPr>
              <a:t>Environment : </a:t>
            </a:r>
            <a:r>
              <a:rPr lang="en-US" altLang="ko-KR" sz="1400" dirty="0" err="1">
                <a:latin typeface="Eras Medium ITC" panose="020B0602030504020804" pitchFamily="34" charset="0"/>
              </a:rPr>
              <a:t>Spyder</a:t>
            </a:r>
            <a:endParaRPr lang="en-US" altLang="ko-KR" sz="1400" dirty="0">
              <a:latin typeface="Eras Medium ITC" panose="020B0602030504020804" pitchFamily="34" charset="0"/>
            </a:endParaRPr>
          </a:p>
          <a:p>
            <a:r>
              <a:rPr lang="en-US" altLang="ko-KR" sz="1400" dirty="0">
                <a:latin typeface="Eras Medium ITC" panose="020B0602030504020804" pitchFamily="34" charset="0"/>
              </a:rPr>
              <a:t>Language : </a:t>
            </a:r>
            <a:r>
              <a:rPr lang="en-US" altLang="ko-KR" sz="1400" dirty="0" smtClean="0">
                <a:latin typeface="Eras Medium ITC" panose="020B0602030504020804" pitchFamily="34" charset="0"/>
              </a:rPr>
              <a:t>python</a:t>
            </a:r>
          </a:p>
          <a:p>
            <a:r>
              <a:rPr lang="en-US" altLang="ko-KR" sz="1400" dirty="0" smtClean="0">
                <a:latin typeface="Eras Medium ITC" panose="020B0602030504020804" pitchFamily="34" charset="0"/>
              </a:rPr>
              <a:t>Application : </a:t>
            </a:r>
            <a:r>
              <a:rPr lang="en-US" altLang="ko-KR" sz="1400" dirty="0" err="1" smtClean="0">
                <a:latin typeface="Eras Medium ITC" panose="020B0602030504020804" pitchFamily="34" charset="0"/>
              </a:rPr>
              <a:t>Jupyter</a:t>
            </a:r>
            <a:r>
              <a:rPr lang="en-US" altLang="ko-KR" sz="1400" dirty="0" smtClean="0">
                <a:latin typeface="Eras Medium ITC" panose="020B0602030504020804" pitchFamily="34" charset="0"/>
              </a:rPr>
              <a:t> notebook</a:t>
            </a:r>
          </a:p>
          <a:p>
            <a:r>
              <a:rPr lang="en-US" altLang="ko-KR" sz="1400" dirty="0" smtClean="0">
                <a:latin typeface="Eras Medium ITC" panose="020B0602030504020804" pitchFamily="34" charset="0"/>
              </a:rPr>
              <a:t>OS </a:t>
            </a:r>
            <a:r>
              <a:rPr lang="en-US" altLang="ko-KR" sz="1400" dirty="0">
                <a:latin typeface="Eras Medium ITC" panose="020B0602030504020804" pitchFamily="34" charset="0"/>
              </a:rPr>
              <a:t>: Window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83294" y="1327117"/>
            <a:ext cx="2786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VISUALIZATION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5477" y="1507058"/>
            <a:ext cx="31091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OVERVIEW</a:t>
            </a:r>
          </a:p>
          <a:p>
            <a:r>
              <a:rPr lang="ko-KR" altLang="en-US" sz="1200" dirty="0">
                <a:latin typeface="Eras Medium ITC" panose="020B0602030504020804" pitchFamily="34" charset="0"/>
              </a:rPr>
              <a:t>방대한 자료를 일일이 찾아 저장 하지 않고</a:t>
            </a:r>
            <a:r>
              <a:rPr lang="en-US" altLang="ko-KR" sz="1200" dirty="0">
                <a:latin typeface="Eras Medium ITC" panose="020B0602030504020804" pitchFamily="34" charset="0"/>
              </a:rPr>
              <a:t>Crawling </a:t>
            </a:r>
            <a:r>
              <a:rPr lang="ko-KR" altLang="en-US" sz="1200" dirty="0">
                <a:latin typeface="Eras Medium ITC" panose="020B0602030504020804" pitchFamily="34" charset="0"/>
              </a:rPr>
              <a:t>을 통해 상품 등록을 진행</a:t>
            </a:r>
            <a:endParaRPr lang="en-US" altLang="ko-KR" sz="1200" dirty="0">
              <a:latin typeface="Eras Medium ITC" panose="020B0602030504020804" pitchFamily="34" charset="0"/>
            </a:endParaRPr>
          </a:p>
          <a:p>
            <a:r>
              <a:rPr lang="ko-KR" altLang="en-US" sz="1200" dirty="0">
                <a:latin typeface="Eras Medium ITC" panose="020B0602030504020804" pitchFamily="34" charset="0"/>
              </a:rPr>
              <a:t>그 외 </a:t>
            </a:r>
            <a:r>
              <a:rPr lang="ko-KR" altLang="en-US" sz="1200" dirty="0" err="1">
                <a:latin typeface="Eras Medium ITC" panose="020B0602030504020804" pitchFamily="34" charset="0"/>
              </a:rPr>
              <a:t>웹등을</a:t>
            </a:r>
            <a:r>
              <a:rPr lang="ko-KR" altLang="en-US" sz="1200" dirty="0">
                <a:latin typeface="Eras Medium ITC" panose="020B0602030504020804" pitchFamily="34" charset="0"/>
              </a:rPr>
              <a:t> 돌아다니며</a:t>
            </a:r>
            <a:r>
              <a:rPr lang="en-US" altLang="ko-KR" sz="1200" dirty="0">
                <a:latin typeface="Eras Medium ITC" panose="020B0602030504020804" pitchFamily="34" charset="0"/>
              </a:rPr>
              <a:t>, </a:t>
            </a:r>
            <a:r>
              <a:rPr lang="ko-KR" altLang="en-US" sz="1200" dirty="0">
                <a:latin typeface="Eras Medium ITC" panose="020B0602030504020804" pitchFamily="34" charset="0"/>
              </a:rPr>
              <a:t>특정 정보들을 찾아 오는 작업을 진행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9600" y="4983327"/>
            <a:ext cx="3700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ROLE (1 Person)</a:t>
            </a:r>
          </a:p>
          <a:p>
            <a:r>
              <a:rPr lang="ko-KR" altLang="en-US" sz="1200" dirty="0">
                <a:latin typeface="Eras Medium ITC" panose="020B0602030504020804" pitchFamily="34" charset="0"/>
              </a:rPr>
              <a:t>쇼핑몰 등록에 필요한 상품 </a:t>
            </a:r>
            <a:r>
              <a:rPr lang="ko-KR" altLang="en-US" sz="1200" dirty="0" err="1">
                <a:latin typeface="Eras Medium ITC" panose="020B0602030504020804" pitchFamily="34" charset="0"/>
              </a:rPr>
              <a:t>크롤링</a:t>
            </a:r>
            <a:r>
              <a:rPr lang="ko-KR" altLang="en-US" sz="1200" dirty="0">
                <a:latin typeface="Eras Medium ITC" panose="020B0602030504020804" pitchFamily="34" charset="0"/>
              </a:rPr>
              <a:t> 작업</a:t>
            </a:r>
            <a:endParaRPr lang="en-US" altLang="ko-KR" sz="1200" dirty="0">
              <a:latin typeface="Eras Medium ITC" panose="020B0602030504020804" pitchFamily="34" charset="0"/>
            </a:endParaRPr>
          </a:p>
          <a:p>
            <a:r>
              <a:rPr lang="ko-KR" altLang="en-US" sz="1200" dirty="0">
                <a:latin typeface="Eras Medium ITC" panose="020B0602030504020804" pitchFamily="34" charset="0"/>
              </a:rPr>
              <a:t>쇼핑몰 상품 등록을 위해 </a:t>
            </a:r>
            <a:r>
              <a:rPr lang="ko-KR" altLang="en-US" sz="1200" dirty="0" err="1">
                <a:latin typeface="Eras Medium ITC" panose="020B0602030504020804" pitchFamily="34" charset="0"/>
              </a:rPr>
              <a:t>크롤링</a:t>
            </a:r>
            <a:r>
              <a:rPr lang="ko-KR" altLang="en-US" sz="1200" dirty="0">
                <a:latin typeface="Eras Medium ITC" panose="020B0602030504020804" pitchFamily="34" charset="0"/>
              </a:rPr>
              <a:t> 작업</a:t>
            </a:r>
            <a:endParaRPr lang="en-US" altLang="ko-KR" sz="1200" dirty="0">
              <a:latin typeface="Eras Medium ITC" panose="020B06020305040208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860" y="1861796"/>
            <a:ext cx="2083116" cy="20035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860" y="1853170"/>
            <a:ext cx="2076450" cy="20035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703" y="4197614"/>
            <a:ext cx="2082273" cy="19796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861" y="4197614"/>
            <a:ext cx="2076450" cy="200355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846860" y="4197614"/>
            <a:ext cx="2076450" cy="19796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537703" y="4197613"/>
            <a:ext cx="2082273" cy="19796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846860" y="1865137"/>
            <a:ext cx="2076450" cy="19915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531202" y="1873763"/>
            <a:ext cx="2088773" cy="19915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2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err="1"/>
              <a:t>Iearned</a:t>
            </a:r>
            <a:endParaRPr lang="ko-KR" altLang="en-US" dirty="0"/>
          </a:p>
        </p:txBody>
      </p:sp>
      <p:sp>
        <p:nvSpPr>
          <p:cNvPr id="9" name="object 4"/>
          <p:cNvSpPr/>
          <p:nvPr/>
        </p:nvSpPr>
        <p:spPr>
          <a:xfrm>
            <a:off x="141512" y="3114068"/>
            <a:ext cx="1322632" cy="283085"/>
          </a:xfrm>
          <a:custGeom>
            <a:avLst/>
            <a:gdLst/>
            <a:ahLst/>
            <a:cxnLst/>
            <a:rect l="l" t="t" r="r" b="b"/>
            <a:pathLst>
              <a:path w="1879600" h="368935">
                <a:moveTo>
                  <a:pt x="1879092" y="0"/>
                </a:moveTo>
                <a:lnTo>
                  <a:pt x="0" y="0"/>
                </a:lnTo>
                <a:lnTo>
                  <a:pt x="0" y="368808"/>
                </a:lnTo>
                <a:lnTo>
                  <a:pt x="1879092" y="368808"/>
                </a:lnTo>
                <a:lnTo>
                  <a:pt x="1879092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104" y="1499825"/>
            <a:ext cx="795587" cy="925244"/>
          </a:xfrm>
          <a:prstGeom prst="rect">
            <a:avLst/>
          </a:prstGeom>
        </p:spPr>
      </p:pic>
      <p:pic>
        <p:nvPicPr>
          <p:cNvPr id="12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6681" y="1358720"/>
            <a:ext cx="948009" cy="115434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object 17"/>
          <p:cNvSpPr/>
          <p:nvPr/>
        </p:nvSpPr>
        <p:spPr>
          <a:xfrm>
            <a:off x="1599397" y="3116822"/>
            <a:ext cx="1415252" cy="279734"/>
          </a:xfrm>
          <a:custGeom>
            <a:avLst/>
            <a:gdLst/>
            <a:ahLst/>
            <a:cxnLst/>
            <a:rect l="l" t="t" r="r" b="b"/>
            <a:pathLst>
              <a:path w="1554479" h="368935">
                <a:moveTo>
                  <a:pt x="1554480" y="0"/>
                </a:moveTo>
                <a:lnTo>
                  <a:pt x="0" y="0"/>
                </a:lnTo>
                <a:lnTo>
                  <a:pt x="0" y="368808"/>
                </a:lnTo>
                <a:lnTo>
                  <a:pt x="1554480" y="368808"/>
                </a:lnTo>
                <a:lnTo>
                  <a:pt x="1554480" y="0"/>
                </a:lnTo>
                <a:close/>
              </a:path>
            </a:pathLst>
          </a:custGeom>
          <a:solidFill>
            <a:srgbClr val="F8C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51" r="65556" b="24800"/>
          <a:stretch/>
        </p:blipFill>
        <p:spPr>
          <a:xfrm>
            <a:off x="3377758" y="1387993"/>
            <a:ext cx="792150" cy="1162382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6" t="24851" b="24800"/>
          <a:stretch/>
        </p:blipFill>
        <p:spPr>
          <a:xfrm>
            <a:off x="6348446" y="1405422"/>
            <a:ext cx="802490" cy="1162382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2" t="24851" r="34128" b="24800"/>
          <a:stretch/>
        </p:blipFill>
        <p:spPr>
          <a:xfrm>
            <a:off x="4893421" y="1405422"/>
            <a:ext cx="761905" cy="1162382"/>
          </a:xfrm>
          <a:prstGeom prst="rect">
            <a:avLst/>
          </a:prstGeom>
        </p:spPr>
      </p:pic>
      <p:sp>
        <p:nvSpPr>
          <p:cNvPr id="92" name="object 17"/>
          <p:cNvSpPr/>
          <p:nvPr/>
        </p:nvSpPr>
        <p:spPr>
          <a:xfrm>
            <a:off x="3149902" y="3116822"/>
            <a:ext cx="1321363" cy="279734"/>
          </a:xfrm>
          <a:custGeom>
            <a:avLst/>
            <a:gdLst/>
            <a:ahLst/>
            <a:cxnLst/>
            <a:rect l="l" t="t" r="r" b="b"/>
            <a:pathLst>
              <a:path w="1554479" h="368935">
                <a:moveTo>
                  <a:pt x="1554480" y="0"/>
                </a:moveTo>
                <a:lnTo>
                  <a:pt x="0" y="0"/>
                </a:lnTo>
                <a:lnTo>
                  <a:pt x="0" y="368808"/>
                </a:lnTo>
                <a:lnTo>
                  <a:pt x="1554480" y="368808"/>
                </a:lnTo>
                <a:lnTo>
                  <a:pt x="155448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5" name="object 17"/>
          <p:cNvSpPr/>
          <p:nvPr/>
        </p:nvSpPr>
        <p:spPr>
          <a:xfrm>
            <a:off x="4606518" y="3116822"/>
            <a:ext cx="1371002" cy="279734"/>
          </a:xfrm>
          <a:custGeom>
            <a:avLst/>
            <a:gdLst/>
            <a:ahLst/>
            <a:cxnLst/>
            <a:rect l="l" t="t" r="r" b="b"/>
            <a:pathLst>
              <a:path w="1554479" h="368935">
                <a:moveTo>
                  <a:pt x="1554480" y="0"/>
                </a:moveTo>
                <a:lnTo>
                  <a:pt x="0" y="0"/>
                </a:lnTo>
                <a:lnTo>
                  <a:pt x="0" y="368808"/>
                </a:lnTo>
                <a:lnTo>
                  <a:pt x="1554480" y="368808"/>
                </a:lnTo>
                <a:lnTo>
                  <a:pt x="155448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17"/>
          <p:cNvSpPr/>
          <p:nvPr/>
        </p:nvSpPr>
        <p:spPr>
          <a:xfrm>
            <a:off x="6086021" y="3116822"/>
            <a:ext cx="1375828" cy="279734"/>
          </a:xfrm>
          <a:custGeom>
            <a:avLst/>
            <a:gdLst/>
            <a:ahLst/>
            <a:cxnLst/>
            <a:rect l="l" t="t" r="r" b="b"/>
            <a:pathLst>
              <a:path w="1554479" h="368935">
                <a:moveTo>
                  <a:pt x="1554480" y="0"/>
                </a:moveTo>
                <a:lnTo>
                  <a:pt x="0" y="0"/>
                </a:lnTo>
                <a:lnTo>
                  <a:pt x="0" y="368808"/>
                </a:lnTo>
                <a:lnTo>
                  <a:pt x="1554480" y="368808"/>
                </a:lnTo>
                <a:lnTo>
                  <a:pt x="155448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502372" y="3079664"/>
            <a:ext cx="793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HTML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027666" y="3065332"/>
            <a:ext cx="631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Java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57276" y="3081837"/>
            <a:ext cx="902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Python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542515" y="3075968"/>
            <a:ext cx="407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JS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983154" y="3079664"/>
            <a:ext cx="592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CSS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4595240" y="3639692"/>
            <a:ext cx="1382377" cy="28419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/>
          <p:cNvSpPr/>
          <p:nvPr/>
        </p:nvSpPr>
        <p:spPr>
          <a:xfrm>
            <a:off x="6087593" y="3636484"/>
            <a:ext cx="1384202" cy="28419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1599397" y="3630088"/>
            <a:ext cx="1420790" cy="28419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/>
          <p:cNvSpPr/>
          <p:nvPr/>
        </p:nvSpPr>
        <p:spPr>
          <a:xfrm>
            <a:off x="1609271" y="3644699"/>
            <a:ext cx="14099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객체지향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프로그래밍 언어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타입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(Boolean, char,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Byte, short,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Long, float,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Double),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연산자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조건문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반복문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Switch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등의 기본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문법을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배움</a:t>
            </a:r>
            <a:endParaRPr lang="ko-KR" altLang="en-US" sz="1200" dirty="0"/>
          </a:p>
        </p:txBody>
      </p:sp>
      <p:sp>
        <p:nvSpPr>
          <p:cNvPr id="156" name="직사각형 155"/>
          <p:cNvSpPr/>
          <p:nvPr/>
        </p:nvSpPr>
        <p:spPr>
          <a:xfrm>
            <a:off x="144492" y="3627675"/>
            <a:ext cx="1348021" cy="284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직사각형 156"/>
          <p:cNvSpPr/>
          <p:nvPr/>
        </p:nvSpPr>
        <p:spPr>
          <a:xfrm>
            <a:off x="141512" y="3640629"/>
            <a:ext cx="1350857" cy="2746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객체지향</a:t>
            </a:r>
            <a:endParaRPr lang="en-US" altLang="ko-KR" sz="1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프로그래밍 언어</a:t>
            </a:r>
            <a:endParaRPr lang="en-US" altLang="ko-KR" sz="1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리스트</a:t>
            </a:r>
            <a:r>
              <a:rPr lang="en-US" altLang="ko-KR" sz="1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반복문</a:t>
            </a:r>
            <a:r>
              <a:rPr lang="en-US" altLang="ko-KR" sz="1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(for,</a:t>
            </a:r>
          </a:p>
          <a:p>
            <a:pPr algn="ctr"/>
            <a:r>
              <a:rPr lang="en-US" altLang="ko-KR" sz="1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While), </a:t>
            </a:r>
            <a:r>
              <a:rPr lang="ko-KR" altLang="en-US" sz="1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조건문</a:t>
            </a:r>
            <a:r>
              <a:rPr lang="en-US" altLang="ko-KR" sz="1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(if-</a:t>
            </a:r>
            <a:r>
              <a:rPr lang="en-US" altLang="ko-KR" sz="1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elif</a:t>
            </a:r>
            <a:r>
              <a:rPr lang="en-US" altLang="ko-KR" sz="1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-else), Lambda</a:t>
            </a:r>
            <a:r>
              <a:rPr lang="ko-KR" altLang="en-US" sz="1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함수</a:t>
            </a:r>
            <a:r>
              <a:rPr lang="en-US" altLang="ko-KR" sz="1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dict</a:t>
            </a:r>
            <a:r>
              <a:rPr lang="en-US" altLang="ko-KR" sz="1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Def, Class </a:t>
            </a:r>
            <a:r>
              <a:rPr lang="ko-KR" altLang="en-US" sz="1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등의 </a:t>
            </a:r>
            <a:r>
              <a:rPr lang="ko-KR" altLang="en-US" sz="1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기본문법과</a:t>
            </a:r>
            <a:endParaRPr lang="en-US" altLang="ko-KR" sz="1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  <a:r>
              <a:rPr lang="en-US" altLang="ko-KR" sz="1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/>
            <a:r>
              <a:rPr lang="ko-KR" altLang="en-US" sz="1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머신러닝</a:t>
            </a:r>
            <a:r>
              <a:rPr lang="en-US" altLang="ko-KR" sz="1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딥러닝에</a:t>
            </a:r>
            <a:endParaRPr lang="en-US" altLang="ko-KR" sz="1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관련된 여러</a:t>
            </a:r>
            <a:endParaRPr lang="en-US" altLang="ko-KR" sz="1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라이브러리들을</a:t>
            </a:r>
            <a:endParaRPr lang="en-US" altLang="ko-KR" sz="1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실습</a:t>
            </a:r>
            <a:endParaRPr lang="ko-KR" altLang="en-US" sz="1150" dirty="0"/>
          </a:p>
        </p:txBody>
      </p:sp>
      <p:sp>
        <p:nvSpPr>
          <p:cNvPr id="158" name="직사각형 157"/>
          <p:cNvSpPr/>
          <p:nvPr/>
        </p:nvSpPr>
        <p:spPr>
          <a:xfrm>
            <a:off x="4594298" y="3639692"/>
            <a:ext cx="138322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스타일 시트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언어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 문서의 스타일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레이아웃을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요소들의 모양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크기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색상의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디자인을 배움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스타일 규칙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(selector),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속성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(property),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값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(value)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기본 문법을 배움</a:t>
            </a:r>
            <a:endParaRPr lang="ko-KR" altLang="en-US" sz="1200" dirty="0"/>
          </a:p>
        </p:txBody>
      </p:sp>
      <p:sp>
        <p:nvSpPr>
          <p:cNvPr id="159" name="직사각형 158"/>
          <p:cNvSpPr/>
          <p:nvPr/>
        </p:nvSpPr>
        <p:spPr>
          <a:xfrm>
            <a:off x="3115821" y="3639692"/>
            <a:ext cx="1376477" cy="28419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/>
          <p:cNvSpPr/>
          <p:nvPr/>
        </p:nvSpPr>
        <p:spPr>
          <a:xfrm>
            <a:off x="3108418" y="3639692"/>
            <a:ext cx="137731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마크업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언어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구조 이해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(html, head, body)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등의 요소를 사용 웹페이지 구성 및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video, audio)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링크 연결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테이블과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(header,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section)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시맨트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태그 실습</a:t>
            </a:r>
            <a:endParaRPr lang="ko-KR" altLang="en-US" sz="1200" dirty="0"/>
          </a:p>
        </p:txBody>
      </p:sp>
      <p:sp>
        <p:nvSpPr>
          <p:cNvPr id="162" name="직사각형 161"/>
          <p:cNvSpPr/>
          <p:nvPr/>
        </p:nvSpPr>
        <p:spPr>
          <a:xfrm>
            <a:off x="6076801" y="3653736"/>
            <a:ext cx="13850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객체지향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프로그래밍 언어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타입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연산자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조건문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(if-else,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switch),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반복문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(for, while)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함수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배열과 객체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 처리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통신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fream&amp;library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문법을 배움</a:t>
            </a:r>
            <a:endParaRPr lang="ko-KR" altLang="en-US" sz="1200" dirty="0"/>
          </a:p>
        </p:txBody>
      </p:sp>
      <p:sp>
        <p:nvSpPr>
          <p:cNvPr id="28" name="직사각형 27"/>
          <p:cNvSpPr/>
          <p:nvPr/>
        </p:nvSpPr>
        <p:spPr>
          <a:xfrm>
            <a:off x="7594565" y="3629809"/>
            <a:ext cx="1341095" cy="28419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61765" y="1499825"/>
            <a:ext cx="1006693" cy="1067979"/>
          </a:xfrm>
          <a:prstGeom prst="rect">
            <a:avLst/>
          </a:prstGeom>
        </p:spPr>
      </p:pic>
      <p:sp>
        <p:nvSpPr>
          <p:cNvPr id="30" name="object 17"/>
          <p:cNvSpPr/>
          <p:nvPr/>
        </p:nvSpPr>
        <p:spPr>
          <a:xfrm>
            <a:off x="7594565" y="3105374"/>
            <a:ext cx="1341095" cy="279734"/>
          </a:xfrm>
          <a:custGeom>
            <a:avLst/>
            <a:gdLst/>
            <a:ahLst/>
            <a:cxnLst/>
            <a:rect l="l" t="t" r="r" b="b"/>
            <a:pathLst>
              <a:path w="1554479" h="368935">
                <a:moveTo>
                  <a:pt x="1554480" y="0"/>
                </a:moveTo>
                <a:lnTo>
                  <a:pt x="0" y="0"/>
                </a:lnTo>
                <a:lnTo>
                  <a:pt x="0" y="368808"/>
                </a:lnTo>
                <a:lnTo>
                  <a:pt x="1554480" y="368808"/>
                </a:lnTo>
                <a:lnTo>
                  <a:pt x="155448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TextBox 30"/>
          <p:cNvSpPr txBox="1"/>
          <p:nvPr/>
        </p:nvSpPr>
        <p:spPr>
          <a:xfrm>
            <a:off x="7868435" y="3075964"/>
            <a:ext cx="900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LINUX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550613" y="3653736"/>
            <a:ext cx="13850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유닉스 계열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운영 체제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파일로 구성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데비안</a:t>
            </a:r>
            <a:r>
              <a:rPr lang="ko-KR" altLang="en-US" sz="1200" dirty="0" smtClean="0">
                <a:solidFill>
                  <a:schemeClr val="bg1"/>
                </a:solidFill>
              </a:rPr>
              <a:t> 계열의 </a:t>
            </a:r>
            <a:r>
              <a:rPr lang="en-US" altLang="ko-KR" sz="1200" dirty="0" smtClean="0">
                <a:solidFill>
                  <a:schemeClr val="bg1"/>
                </a:solidFill>
              </a:rPr>
              <a:t>Ubuntu </a:t>
            </a:r>
            <a:r>
              <a:rPr lang="ko-KR" altLang="en-US" sz="1200" dirty="0" smtClean="0">
                <a:solidFill>
                  <a:schemeClr val="bg1"/>
                </a:solidFill>
              </a:rPr>
              <a:t>사용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기본 명령어</a:t>
            </a:r>
            <a:r>
              <a:rPr lang="en-US" altLang="ko-KR" sz="1200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에디터</a:t>
            </a:r>
            <a:r>
              <a:rPr lang="en-US" altLang="ko-KR" sz="1200" dirty="0" smtClean="0">
                <a:solidFill>
                  <a:schemeClr val="bg1"/>
                </a:solidFill>
              </a:rPr>
              <a:t>(vim </a:t>
            </a:r>
            <a:r>
              <a:rPr lang="ko-KR" altLang="en-US" sz="1200" dirty="0" smtClean="0">
                <a:solidFill>
                  <a:schemeClr val="bg1"/>
                </a:solidFill>
              </a:rPr>
              <a:t>등</a:t>
            </a:r>
            <a:r>
              <a:rPr lang="en-US" altLang="ko-KR" sz="1200" dirty="0" smtClean="0">
                <a:solidFill>
                  <a:schemeClr val="bg1"/>
                </a:solidFill>
              </a:rPr>
              <a:t>),</a:t>
            </a: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퍼미션</a:t>
            </a:r>
            <a:r>
              <a:rPr lang="ko-KR" altLang="en-US" sz="1200" dirty="0" smtClean="0">
                <a:solidFill>
                  <a:schemeClr val="bg1"/>
                </a:solidFill>
              </a:rPr>
              <a:t> 등을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학습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2764</TotalTime>
  <Words>920</Words>
  <Application>Microsoft Office PowerPoint</Application>
  <PresentationFormat>화면 슬라이드 쇼(4:3)</PresentationFormat>
  <Paragraphs>210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Acme</vt:lpstr>
      <vt:lpstr>Sandoll 신문제비 02 Medium</vt:lpstr>
      <vt:lpstr>맑은 고딕</vt:lpstr>
      <vt:lpstr>Arial</vt:lpstr>
      <vt:lpstr>Calibri</vt:lpstr>
      <vt:lpstr>Eras Medium ITC</vt:lpstr>
      <vt:lpstr>Tahoma</vt:lpstr>
      <vt:lpstr>Office Theme</vt:lpstr>
      <vt:lpstr>꼼꼼하고 책임감을 갖춘 김강민 입니다.</vt:lpstr>
      <vt:lpstr>Team Project</vt:lpstr>
      <vt:lpstr>Team Project (1) Shopping mall                                                             Spring , STS3 을 이용한 쇼핑몰 개발</vt:lpstr>
      <vt:lpstr>Team Project (2) Pygame   만들기 (황야의 무법자)</vt:lpstr>
      <vt:lpstr>Personal Project</vt:lpstr>
      <vt:lpstr>Personal Project (1) : RPA (Auto market research)</vt:lpstr>
      <vt:lpstr>Personal Project (2) : 전국 미세먼지 분포도                                                                                     (fine dust distribution)</vt:lpstr>
      <vt:lpstr>Personal Project (3) : Python 을 이용한 크롤링 (Web Crawling)</vt:lpstr>
      <vt:lpstr>What i Iearned</vt:lpstr>
      <vt:lpstr>What i Iearned</vt:lpstr>
      <vt:lpstr>Skills</vt:lpstr>
      <vt:lpstr>감사 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</dc:creator>
  <cp:lastModifiedBy>USER</cp:lastModifiedBy>
  <cp:revision>544</cp:revision>
  <dcterms:created xsi:type="dcterms:W3CDTF">2017-02-01T03:59:08Z</dcterms:created>
  <dcterms:modified xsi:type="dcterms:W3CDTF">2023-07-28T07:19:37Z</dcterms:modified>
</cp:coreProperties>
</file>